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94" r:id="rId3"/>
    <p:sldMasterId id="2147483807" r:id="rId4"/>
    <p:sldMasterId id="2147483819" r:id="rId5"/>
    <p:sldMasterId id="2147483844" r:id="rId6"/>
  </p:sldMasterIdLst>
  <p:notesMasterIdLst>
    <p:notesMasterId r:id="rId60"/>
  </p:notesMasterIdLst>
  <p:sldIdLst>
    <p:sldId id="401" r:id="rId7"/>
    <p:sldId id="375" r:id="rId8"/>
    <p:sldId id="478" r:id="rId9"/>
    <p:sldId id="480" r:id="rId10"/>
    <p:sldId id="481" r:id="rId11"/>
    <p:sldId id="482" r:id="rId12"/>
    <p:sldId id="483" r:id="rId13"/>
    <p:sldId id="484" r:id="rId14"/>
    <p:sldId id="500" r:id="rId15"/>
    <p:sldId id="541" r:id="rId16"/>
    <p:sldId id="502" r:id="rId17"/>
    <p:sldId id="503" r:id="rId18"/>
    <p:sldId id="522" r:id="rId19"/>
    <p:sldId id="504" r:id="rId20"/>
    <p:sldId id="609" r:id="rId21"/>
    <p:sldId id="511" r:id="rId22"/>
    <p:sldId id="512" r:id="rId23"/>
    <p:sldId id="514" r:id="rId24"/>
    <p:sldId id="515" r:id="rId25"/>
    <p:sldId id="516" r:id="rId26"/>
    <p:sldId id="612" r:id="rId27"/>
    <p:sldId id="517" r:id="rId28"/>
    <p:sldId id="523" r:id="rId29"/>
    <p:sldId id="524" r:id="rId30"/>
    <p:sldId id="363" r:id="rId31"/>
    <p:sldId id="526" r:id="rId32"/>
    <p:sldId id="530" r:id="rId33"/>
    <p:sldId id="614" r:id="rId34"/>
    <p:sldId id="547" r:id="rId35"/>
    <p:sldId id="548" r:id="rId36"/>
    <p:sldId id="551" r:id="rId37"/>
    <p:sldId id="552" r:id="rId38"/>
    <p:sldId id="553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4" r:id="rId48"/>
    <p:sldId id="565" r:id="rId49"/>
    <p:sldId id="615" r:id="rId50"/>
    <p:sldId id="569" r:id="rId51"/>
    <p:sldId id="570" r:id="rId52"/>
    <p:sldId id="571" r:id="rId53"/>
    <p:sldId id="572" r:id="rId54"/>
    <p:sldId id="573" r:id="rId55"/>
    <p:sldId id="574" r:id="rId56"/>
    <p:sldId id="575" r:id="rId57"/>
    <p:sldId id="577" r:id="rId58"/>
    <p:sldId id="61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1" autoAdjust="0"/>
    <p:restoredTop sz="92718" autoAdjust="0"/>
  </p:normalViewPr>
  <p:slideViewPr>
    <p:cSldViewPr snapToGrid="0">
      <p:cViewPr varScale="1">
        <p:scale>
          <a:sx n="147" d="100"/>
          <a:sy n="147" d="100"/>
        </p:scale>
        <p:origin x="4644" y="108"/>
      </p:cViewPr>
      <p:guideLst>
        <p:guide orient="horz" pos="343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A5C6-F4B3-42B0-92D2-19EE53A7C587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1AE7-DE1D-4D17-AE75-E5C10D6E0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688D-B5A6-4A62-AEAC-42A8AC435DE0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408B-D89C-4310-A803-CA71DD2CC094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6763-F9D5-4685-A36C-08AB363023D9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FCF8-3FF2-4CFA-8B95-A599F5F971D6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0A18-74C7-4298-885A-3F5D30059AC3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0869-2BF6-46E6-8B42-0307A884631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8DAA-696E-40DA-8BB6-7A2BC589C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5FBB-8A7A-49D5-AB6F-A004FA65BD4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E80F-6144-454C-95BF-1267DCB34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193-F9AD-4679-994D-A9D951B08E7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3FD2-C9E8-4448-9209-C635576BE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A6A-AC6B-472C-98B6-5291BB07B68D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9706-ED5F-4879-8951-71023950E7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74B8-FB5D-41E4-AEA4-FA2ABA4DC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37CD-6F9F-4F0A-AEB7-16083405E38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DA50-C755-40C4-ABBB-28EC53825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0695-FCE5-41BD-ACD9-E29AE282D6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3A8E-A0C7-4C29-8101-09A41E21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665F-0ED7-4060-A030-C9559796B6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1711-4537-49A3-BFB5-8CE455435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9AD9-2FC9-469C-ABF7-74B7E9E893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B49E-1574-43D5-AD81-3CF971BCA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82912-CE56-41D1-A00F-3DB4753D631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B317-92E8-4DA9-8BAB-982039DC99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B812-5867-492C-9CAF-AED648A1583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746F-FA35-4171-9503-48DB0E0B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E84A-1BE5-4189-8681-82F261BE64A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76A3-91BA-476D-978B-1B62BF35D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5154-D393-460C-BD79-03880B52EB05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774-E649-4382-B21B-36A65B123048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80B4-3530-4591-8A83-4DD46B4FE7C2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719-B0AC-45A2-A242-F7A9C2838F06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B4B-98CA-489E-8D0C-7110525C31F8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B8BF-61D2-49D3-BC8C-B5375883F62E}" type="datetime1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0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8222B-14A1-4E8D-AD74-D8F1681967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ACA27-57B6-4417-9496-4304F70719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jpeg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D475-7E66-46CD-8FA4-F260D392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" y="86490"/>
            <a:ext cx="7034634" cy="62255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758709-B9FE-4B17-AFA6-A81999AE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250" y="53796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55A0F4-2479-4DAF-AB6A-C337C6E6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668" y="562633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BF9F18-3C7C-4269-8698-795A961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392" y="584893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D4350-3D54-4B25-AED5-C91AAE1D5C42}"/>
              </a:ext>
            </a:extLst>
          </p:cNvPr>
          <p:cNvSpPr/>
          <p:nvPr/>
        </p:nvSpPr>
        <p:spPr>
          <a:xfrm>
            <a:off x="1274610" y="6076191"/>
            <a:ext cx="1136751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D544F98-E039-4768-8C0E-26ED26684864}"/>
              </a:ext>
            </a:extLst>
          </p:cNvPr>
          <p:cNvSpPr/>
          <p:nvPr/>
        </p:nvSpPr>
        <p:spPr>
          <a:xfrm>
            <a:off x="4571929" y="5594556"/>
            <a:ext cx="414529" cy="1219200"/>
          </a:xfrm>
          <a:prstGeom prst="leftBrace">
            <a:avLst>
              <a:gd name="adj1" fmla="val 8333"/>
              <a:gd name="adj2" fmla="val 482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FB913-5B13-47C9-8269-330FCDA15C47}"/>
              </a:ext>
            </a:extLst>
          </p:cNvPr>
          <p:cNvSpPr txBox="1"/>
          <p:nvPr/>
        </p:nvSpPr>
        <p:spPr>
          <a:xfrm>
            <a:off x="4829112" y="5560762"/>
            <a:ext cx="36530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Gibbs Free Energy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Temperature and Spontaneity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Free Energy and Equilibrium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Thermodynamics of Living Systems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A04E79-35A5-4790-83DF-4B066A3D4BB3}"/>
              </a:ext>
            </a:extLst>
          </p:cNvPr>
          <p:cNvCxnSpPr>
            <a:cxnSpLocks/>
          </p:cNvCxnSpPr>
          <p:nvPr/>
        </p:nvCxnSpPr>
        <p:spPr>
          <a:xfrm flipH="1">
            <a:off x="2411361" y="6190452"/>
            <a:ext cx="21584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Gibbs Free Energy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2475" y="1048670"/>
            <a:ext cx="2967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>
                <a:solidFill>
                  <a:prstClr val="black"/>
                </a:solidFill>
              </a:rPr>
              <a:t>G</a:t>
            </a:r>
            <a:r>
              <a:rPr lang="en-US" sz="3600" dirty="0">
                <a:solidFill>
                  <a:prstClr val="black"/>
                </a:solidFill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dirty="0">
                <a:solidFill>
                  <a:prstClr val="black"/>
                </a:solidFill>
              </a:rPr>
              <a:t>H</a:t>
            </a:r>
            <a:r>
              <a:rPr lang="en-US" sz="3600" baseline="-25000" dirty="0">
                <a:solidFill>
                  <a:prstClr val="black"/>
                </a:solidFill>
              </a:rPr>
              <a:t>  </a:t>
            </a:r>
            <a:r>
              <a:rPr lang="en-US" sz="3600" dirty="0">
                <a:solidFill>
                  <a:prstClr val="black"/>
                </a:solidFill>
              </a:rPr>
              <a:t>-  T</a:t>
            </a:r>
            <a:r>
              <a:rPr lang="en-US" sz="36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>
                <a:solidFill>
                  <a:prstClr val="black"/>
                </a:solidFill>
              </a:rPr>
              <a:t>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36" y="1741482"/>
            <a:ext cx="83328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you know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 for reactants and products then you can calculate if a reaction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you know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 for two reaction then you can calculate if the sum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you know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S,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H and T then you can calculate spontaneity.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 predict the temperature when a reaction becomes spontaneous.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you have </a:t>
            </a: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prstClr val="black"/>
                </a:solidFill>
              </a:rPr>
              <a:t>H</a:t>
            </a:r>
            <a:r>
              <a:rPr lang="en-US" sz="2400" baseline="-25000" dirty="0" err="1">
                <a:solidFill>
                  <a:prstClr val="black"/>
                </a:solidFill>
              </a:rPr>
              <a:t>vap</a:t>
            </a:r>
            <a:r>
              <a:rPr lang="en-US" sz="2400" dirty="0">
                <a:solidFill>
                  <a:prstClr val="black"/>
                </a:solidFill>
              </a:rPr>
              <a:t> or </a:t>
            </a: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prstClr val="black"/>
                </a:solidFill>
              </a:rPr>
              <a:t>H</a:t>
            </a:r>
            <a:r>
              <a:rPr lang="en-US" sz="2400" baseline="-25000" dirty="0" err="1">
                <a:solidFill>
                  <a:prstClr val="black"/>
                </a:solidFill>
              </a:rPr>
              <a:t>fus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S you can predict boiling and freezing points.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you have </a:t>
            </a: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prstClr val="black"/>
                </a:solidFill>
              </a:rPr>
              <a:t>H</a:t>
            </a:r>
            <a:r>
              <a:rPr lang="en-US" sz="2400" baseline="-25000" dirty="0" err="1">
                <a:solidFill>
                  <a:prstClr val="black"/>
                </a:solidFill>
              </a:rPr>
              <a:t>vap</a:t>
            </a:r>
            <a:r>
              <a:rPr lang="en-US" sz="2400" dirty="0">
                <a:solidFill>
                  <a:prstClr val="black"/>
                </a:solidFill>
              </a:rPr>
              <a:t> or </a:t>
            </a: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prstClr val="black"/>
                </a:solidFill>
              </a:rPr>
              <a:t>H</a:t>
            </a:r>
            <a:r>
              <a:rPr lang="en-US" sz="2400" baseline="-25000" dirty="0" err="1">
                <a:solidFill>
                  <a:prstClr val="black"/>
                </a:solidFill>
              </a:rPr>
              <a:t>fus</a:t>
            </a:r>
            <a:r>
              <a:rPr lang="en-US" sz="2400" dirty="0">
                <a:solidFill>
                  <a:prstClr val="black"/>
                </a:solidFill>
              </a:rPr>
              <a:t> and T you can predict the entropy change during a phase change.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 predict equilibrium shifts.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70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1003300"/>
            <a:ext cx="8534400" cy="1200151"/>
            <a:chOff x="192" y="144"/>
            <a:chExt cx="5376" cy="75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The </a:t>
              </a:r>
              <a:r>
                <a:rPr lang="en-US" sz="2400" b="1" i="1" dirty="0">
                  <a:solidFill>
                    <a:srgbClr val="0000FF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free-energy of reaction (</a:t>
              </a:r>
              <a:r>
                <a:rPr lang="en-US" sz="2400" b="1" i="1" dirty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G</a:t>
              </a:r>
              <a:r>
                <a:rPr lang="en-US" sz="2400" b="1" i="1" baseline="30000" dirty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   )</a:t>
              </a: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is the free-energy change for a reaction when it occurs under standard-state conditions.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3448" y="233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0000"/>
                  </a:solidFill>
                  <a:latin typeface="Calibri" pitchFamily="34" charset="0"/>
                </a:rPr>
                <a:t>rxn</a:t>
              </a:r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57513" y="2209800"/>
            <a:ext cx="3227387" cy="457200"/>
            <a:chOff x="1990" y="1177"/>
            <a:chExt cx="2033" cy="28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330325" y="2863850"/>
            <a:ext cx="6470650" cy="544512"/>
            <a:chOff x="158" y="1536"/>
            <a:chExt cx="4076" cy="34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solidFill>
                      <a:srgbClr val="FF0000"/>
                    </a:solidFill>
                    <a:latin typeface="Arial" charset="0"/>
                  </a:rPr>
                  <a:t>rxn</a:t>
                </a:r>
                <a:endParaRPr lang="en-US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400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30000" dirty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8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736600" y="5030546"/>
            <a:ext cx="7661275" cy="547687"/>
            <a:chOff x="406" y="1440"/>
            <a:chExt cx="4826" cy="345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solidFill>
                      <a:srgbClr val="FF0000"/>
                    </a:solidFill>
                    <a:latin typeface="Arial" charset="0"/>
                  </a:rPr>
                  <a:t>rxn</a:t>
                </a:r>
                <a:endParaRPr lang="en-US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2200" y="1448"/>
              <a:ext cx="880" cy="337"/>
              <a:chOff x="737" y="3670"/>
              <a:chExt cx="880" cy="337"/>
            </a:xfrm>
          </p:grpSpPr>
          <p:sp>
            <p:nvSpPr>
              <p:cNvPr id="61" name="Text Box 13"/>
              <p:cNvSpPr txBox="1">
                <a:spLocks noChangeArrowheads="1"/>
              </p:cNvSpPr>
              <p:nvPr/>
            </p:nvSpPr>
            <p:spPr bwMode="auto">
              <a:xfrm>
                <a:off x="737" y="3670"/>
                <a:ext cx="8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(D)</a:t>
                </a:r>
              </a:p>
            </p:txBody>
          </p:sp>
          <p:sp>
            <p:nvSpPr>
              <p:cNvPr id="62" name="Text Box 14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1227" y="1447"/>
              <a:ext cx="869" cy="337"/>
              <a:chOff x="748" y="3670"/>
              <a:chExt cx="869" cy="337"/>
            </a:xfrm>
          </p:grpSpPr>
          <p:sp>
            <p:nvSpPr>
              <p:cNvPr id="59" name="Text Box 16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 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(C)</a:t>
                </a:r>
              </a:p>
            </p:txBody>
          </p:sp>
          <p:sp>
            <p:nvSpPr>
              <p:cNvPr id="60" name="Text Box 1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[</a:t>
              </a: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]</a:t>
              </a: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4299" y="1441"/>
              <a:ext cx="869" cy="337"/>
              <a:chOff x="748" y="3670"/>
              <a:chExt cx="869" cy="337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(B)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3315" y="1440"/>
              <a:ext cx="869" cy="337"/>
              <a:chOff x="748" y="3670"/>
              <a:chExt cx="869" cy="337"/>
            </a:xfrm>
          </p:grpSpPr>
          <p:sp>
            <p:nvSpPr>
              <p:cNvPr id="55" name="Text Box 27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(A)</a:t>
                </a:r>
              </a:p>
            </p:txBody>
          </p:sp>
          <p:sp>
            <p:nvSpPr>
              <p:cNvPr id="56" name="Text Box 2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[</a:t>
              </a: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]</a:t>
              </a:r>
            </a:p>
          </p:txBody>
        </p:sp>
      </p:grpSp>
      <p:grpSp>
        <p:nvGrpSpPr>
          <p:cNvPr id="30" name="Group 62"/>
          <p:cNvGrpSpPr>
            <a:grpSpLocks/>
          </p:cNvGrpSpPr>
          <p:nvPr/>
        </p:nvGrpSpPr>
        <p:grpSpPr bwMode="auto">
          <a:xfrm>
            <a:off x="381000" y="3581012"/>
            <a:ext cx="8839200" cy="1200150"/>
            <a:chOff x="0" y="2400"/>
            <a:chExt cx="5568" cy="756"/>
          </a:xfrm>
        </p:grpSpPr>
        <p:sp>
          <p:nvSpPr>
            <p:cNvPr id="66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>
                  <a:solidFill>
                    <a:srgbClr val="0000FF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>
                  <a:solidFill>
                    <a:srgbClr val="008000"/>
                  </a:solidFill>
                  <a:latin typeface="Calibri" pitchFamily="34" charset="0"/>
                </a:rPr>
                <a:t> free energy of formation </a:t>
              </a:r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(</a:t>
              </a:r>
              <a:r>
                <a:rPr lang="en-US" sz="2400" dirty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en-US" sz="2400" i="1" dirty="0">
                  <a:solidFill>
                    <a:srgbClr val="008000"/>
                  </a:solidFill>
                  <a:latin typeface="Calibri" pitchFamily="34" charset="0"/>
                </a:rPr>
                <a:t>G</a:t>
              </a:r>
              <a:r>
                <a:rPr lang="en-US" sz="2400" baseline="30000" dirty="0">
                  <a:solidFill>
                    <a:srgbClr val="008000"/>
                  </a:solidFill>
                  <a:latin typeface="Calibri" pitchFamily="34" charset="0"/>
                </a:rPr>
                <a:t>0</a:t>
              </a:r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is the free-energy change that occurs when </a:t>
              </a:r>
              <a:r>
                <a:rPr lang="en-US" sz="2400" b="1" dirty="0">
                  <a:solidFill>
                    <a:srgbClr val="000000"/>
                  </a:solidFill>
                  <a:latin typeface="Calibri" pitchFamily="34" charset="0"/>
                </a:rPr>
                <a:t>1 mole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 of the compound is formed from its elements in their standard states.</a:t>
              </a:r>
              <a:endParaRPr lang="en-US" sz="2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3059" y="2541"/>
              <a:ext cx="1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31" name="Group 60"/>
          <p:cNvGrpSpPr>
            <a:grpSpLocks/>
          </p:cNvGrpSpPr>
          <p:nvPr/>
        </p:nvGrpSpPr>
        <p:grpSpPr bwMode="auto">
          <a:xfrm>
            <a:off x="1663700" y="5835655"/>
            <a:ext cx="5803900" cy="528638"/>
            <a:chOff x="960" y="3412"/>
            <a:chExt cx="4272" cy="333"/>
          </a:xfrm>
        </p:grpSpPr>
        <p:sp>
          <p:nvSpPr>
            <p:cNvPr id="69" name="Text Box 54"/>
            <p:cNvSpPr txBox="1">
              <a:spLocks noChangeArrowheads="1"/>
            </p:cNvSpPr>
            <p:nvPr/>
          </p:nvSpPr>
          <p:spPr bwMode="auto">
            <a:xfrm>
              <a:off x="960" y="3412"/>
              <a:ext cx="4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C00CC"/>
                  </a:solidFill>
                  <a:latin typeface="Symbol" pitchFamily="18" charset="2"/>
                </a:rPr>
                <a:t>D</a:t>
              </a:r>
              <a:r>
                <a:rPr lang="en-US" sz="2400" i="1" dirty="0">
                  <a:solidFill>
                    <a:srgbClr val="CC00CC"/>
                  </a:solidFill>
                </a:rPr>
                <a:t>G</a:t>
              </a:r>
              <a:r>
                <a:rPr lang="en-US" sz="2400" baseline="30000" dirty="0">
                  <a:solidFill>
                    <a:srgbClr val="CC00CC"/>
                  </a:solidFill>
                </a:rPr>
                <a:t>0</a:t>
              </a:r>
              <a:r>
                <a:rPr lang="en-US" sz="2400" dirty="0">
                  <a:solidFill>
                    <a:srgbClr val="CC00CC"/>
                  </a:solidFill>
                </a:rPr>
                <a:t> of any element in its stable form is zero.</a:t>
              </a:r>
            </a:p>
          </p:txBody>
        </p:sp>
        <p:sp>
          <p:nvSpPr>
            <p:cNvPr id="70" name="Text Box 55"/>
            <p:cNvSpPr txBox="1">
              <a:spLocks noChangeArrowheads="1"/>
            </p:cNvSpPr>
            <p:nvPr/>
          </p:nvSpPr>
          <p:spPr bwMode="auto">
            <a:xfrm>
              <a:off x="1248" y="353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8000"/>
                  </a:solidFill>
                </a:rPr>
                <a:t>f</a:t>
              </a:r>
            </a:p>
          </p:txBody>
        </p: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650" y="1955800"/>
            <a:ext cx="4118806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000" y="2133600"/>
            <a:ext cx="3227388" cy="457200"/>
            <a:chOff x="1990" y="1177"/>
            <a:chExt cx="2033" cy="28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19100" y="952500"/>
            <a:ext cx="8305800" cy="774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 is a state function so free energy can be calculated from the table of standard values just as enthalpy and entropy changes. 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174625" y="2998791"/>
            <a:ext cx="4527550" cy="1160463"/>
            <a:chOff x="158" y="1541"/>
            <a:chExt cx="2852" cy="731"/>
          </a:xfrm>
        </p:grpSpPr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rxn</a:t>
                </a:r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4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1426" y="1929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400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30000" dirty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1863" y="2041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1296" y="1929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1192" y="1929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46" name="Group 62"/>
          <p:cNvGrpSpPr>
            <a:grpSpLocks/>
          </p:cNvGrpSpPr>
          <p:nvPr/>
        </p:nvGrpSpPr>
        <p:grpSpPr bwMode="auto">
          <a:xfrm>
            <a:off x="127000" y="4495801"/>
            <a:ext cx="4800600" cy="1939539"/>
            <a:chOff x="0" y="2400"/>
            <a:chExt cx="5568" cy="704"/>
          </a:xfrm>
        </p:grpSpPr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>
                  <a:solidFill>
                    <a:srgbClr val="000000"/>
                  </a:solidFill>
                  <a:latin typeface="Calibri" pitchFamily="34" charset="0"/>
                </a:rPr>
                <a:t>Standard free energy of formation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en-US" sz="2400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2400" baseline="30000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) is the free-energy change that occurs when </a:t>
              </a:r>
              <a:r>
                <a:rPr lang="en-US" sz="2400" b="1" dirty="0">
                  <a:solidFill>
                    <a:srgbClr val="000000"/>
                  </a:solidFill>
                  <a:latin typeface="Calibri" pitchFamily="34" charset="0"/>
                </a:rPr>
                <a:t>1 mole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 of the compound is formed from its elements in their standard states.</a:t>
              </a:r>
              <a:endParaRPr lang="en-US" sz="2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520" y="2610"/>
              <a:ext cx="3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43" y="1537476"/>
            <a:ext cx="4400390" cy="49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>
                <a:solidFill>
                  <a:prstClr val="black"/>
                </a:solidFill>
              </a:rPr>
              <a:t>G° Calculations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756674" y="2204969"/>
            <a:ext cx="4154488" cy="981075"/>
            <a:chOff x="158" y="1541"/>
            <a:chExt cx="2617" cy="618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58" y="1541"/>
              <a:ext cx="554" cy="311"/>
              <a:chOff x="278" y="2086"/>
              <a:chExt cx="554" cy="311"/>
            </a:xfrm>
          </p:grpSpPr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00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rxn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978" y="1542"/>
              <a:ext cx="1260" cy="319"/>
              <a:chOff x="747" y="3670"/>
              <a:chExt cx="1260" cy="319"/>
            </a:xfrm>
          </p:grpSpPr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2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0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18" name="Text Box 38"/>
              <p:cNvSpPr txBox="1">
                <a:spLocks noChangeArrowheads="1"/>
              </p:cNvSpPr>
              <p:nvPr/>
            </p:nvSpPr>
            <p:spPr bwMode="auto">
              <a:xfrm>
                <a:off x="1062" y="3776"/>
                <a:ext cx="1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1426" y="1834"/>
              <a:ext cx="13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000" i="1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baseline="30000" dirty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1780" y="1946"/>
              <a:ext cx="1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1296" y="1847"/>
              <a:ext cx="2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1192" y="1840"/>
              <a:ext cx="1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13163" y="3597279"/>
            <a:ext cx="4109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1800"/>
              </a:spcAft>
            </a:pPr>
            <a:r>
              <a:rPr lang="en-US" sz="2000" u="sng" dirty="0"/>
              <a:t>To predict spontaneity of any </a:t>
            </a:r>
            <a:r>
              <a:rPr lang="en-US" sz="2000" u="sng" dirty="0" err="1"/>
              <a:t>rxn</a:t>
            </a:r>
            <a:r>
              <a:rPr lang="en-US" sz="2000" u="sng" dirty="0"/>
              <a:t>: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/>
              <a:t>Pick any reactants and products.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/>
              <a:t>Write a balanced equation.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/>
              <a:t>Calculate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G</a:t>
            </a:r>
            <a:r>
              <a:rPr lang="en-US" sz="2000" baseline="30000" dirty="0"/>
              <a:t>0</a:t>
            </a:r>
            <a:r>
              <a:rPr lang="en-US" sz="2000" baseline="-25000" dirty="0"/>
              <a:t>rxn</a:t>
            </a:r>
            <a:r>
              <a:rPr lang="en-US" sz="2000" dirty="0"/>
              <a:t>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/>
              <a:t>Is the reaction spontaneous?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0308" y="1066247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Appendix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</a:p>
        </p:txBody>
      </p:sp>
      <p:grpSp>
        <p:nvGrpSpPr>
          <p:cNvPr id="5" name="Group 38"/>
          <p:cNvGrpSpPr/>
          <p:nvPr/>
        </p:nvGrpSpPr>
        <p:grpSpPr>
          <a:xfrm>
            <a:off x="5156200" y="4191000"/>
            <a:ext cx="3784600" cy="1637904"/>
            <a:chOff x="4902200" y="1016000"/>
            <a:chExt cx="3784600" cy="1637904"/>
          </a:xfrm>
        </p:grpSpPr>
        <p:grpSp>
          <p:nvGrpSpPr>
            <p:cNvPr id="6" name="Group 36"/>
            <p:cNvGrpSpPr/>
            <p:nvPr/>
          </p:nvGrpSpPr>
          <p:grpSpPr>
            <a:xfrm>
              <a:off x="4902200" y="1016000"/>
              <a:ext cx="3783026" cy="1637904"/>
              <a:chOff x="4953000" y="1308100"/>
              <a:chExt cx="3783026" cy="163790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From appendix 3: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56200" y="1745675"/>
                <a:ext cx="3579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KClO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3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-289.9 kJ/mol</a:t>
                </a:r>
              </a:p>
              <a:p>
                <a:pPr lvl="0"/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KCl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-408.3 kJ/mol</a:t>
                </a:r>
              </a:p>
              <a:p>
                <a:pPr lvl="0"/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endParaRPr lang="en-US" sz="1200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4902200" y="1041400"/>
              <a:ext cx="3784600" cy="15113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8700" y="1401158"/>
            <a:ext cx="706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2KClO</a:t>
            </a:r>
            <a:r>
              <a:rPr lang="en-US" sz="3200" kern="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3200" i="1" kern="0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  2KCl(</a:t>
            </a:r>
            <a:r>
              <a:rPr lang="en-US" sz="3200" i="1" kern="0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+ 3O</a:t>
            </a:r>
            <a:r>
              <a:rPr lang="en-US" sz="3200" kern="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3200" i="1" kern="0" dirty="0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en-US" sz="3200" kern="0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932829"/>
            <a:ext cx="8813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sym typeface="Symbol" pitchFamily="18" charset="2"/>
              </a:rPr>
              <a:t>Calculate the standard free-energy change for the following reaction: 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101725" y="2165350"/>
            <a:ext cx="6470650" cy="544512"/>
            <a:chOff x="158" y="1536"/>
            <a:chExt cx="4076" cy="343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5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Symbol" pitchFamily="18" charset="2"/>
                  </a:rPr>
                  <a:t>D</a:t>
                </a:r>
                <a:r>
                  <a:rPr lang="en-US" sz="2400" i="1" dirty="0">
                    <a:latin typeface="Arial" charset="0"/>
                  </a:rPr>
                  <a:t>G</a:t>
                </a:r>
                <a:r>
                  <a:rPr lang="en-US" sz="2400" baseline="30000" dirty="0">
                    <a:latin typeface="Arial" charset="0"/>
                  </a:rPr>
                  <a:t>0</a:t>
                </a: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6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latin typeface="Arial" charset="0"/>
                  </a:rPr>
                  <a:t>rxn</a:t>
                </a: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latin typeface="Arial" charset="0"/>
                  </a:rPr>
                  <a:t>n</a:t>
                </a:r>
                <a:r>
                  <a:rPr lang="en-US" sz="2400" dirty="0">
                    <a:latin typeface="Symbol" pitchFamily="18" charset="2"/>
                  </a:rPr>
                  <a:t>D</a:t>
                </a:r>
                <a:r>
                  <a:rPr lang="en-US" sz="2400" i="1" dirty="0">
                    <a:latin typeface="Arial" charset="0"/>
                  </a:rPr>
                  <a:t>G</a:t>
                </a:r>
                <a:r>
                  <a:rPr lang="en-US" sz="2400" baseline="30000" dirty="0">
                    <a:latin typeface="Arial" charset="0"/>
                  </a:rPr>
                  <a:t>0</a:t>
                </a:r>
                <a:r>
                  <a:rPr lang="en-US" sz="2400" dirty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4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Arial" charset="0"/>
                </a:rPr>
                <a:t>m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>
                  <a:latin typeface="Arial" charset="0"/>
                </a:rPr>
                <a:t>G</a:t>
              </a:r>
              <a:r>
                <a:rPr lang="en-US" sz="2400" baseline="30000" dirty="0">
                  <a:latin typeface="Arial" charset="0"/>
                </a:rPr>
                <a:t>0</a:t>
              </a:r>
              <a:r>
                <a:rPr lang="en-US" sz="2400" dirty="0">
                  <a:latin typeface="Arial" charset="0"/>
                </a:rPr>
                <a:t> (reactants)</a:t>
              </a: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charset="0"/>
                </a:rPr>
                <a:t>f</a:t>
              </a:r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1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28700" y="2981135"/>
            <a:ext cx="7188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latin typeface="Arial" charset="0"/>
              </a:rPr>
              <a:t>G</a:t>
            </a:r>
            <a:r>
              <a:rPr lang="en-US" sz="2400" baseline="30000" dirty="0">
                <a:latin typeface="Arial" charset="0"/>
              </a:rPr>
              <a:t>0</a:t>
            </a:r>
            <a:r>
              <a:rPr lang="en-US" sz="2400" baseline="-25000" dirty="0">
                <a:latin typeface="Arial" charset="0"/>
              </a:rPr>
              <a:t>rxn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ym typeface="Symbol" pitchFamily="18" charset="2"/>
              </a:rPr>
              <a:t>= [2(408.3 kJ/mol) + 3(0)]  [2(289.9 kJ/mol)]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1510" y="3796346"/>
            <a:ext cx="35750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latin typeface="Arial" charset="0"/>
              </a:rPr>
              <a:t>G</a:t>
            </a:r>
            <a:r>
              <a:rPr lang="en-US" sz="2400" baseline="30000" dirty="0">
                <a:latin typeface="Arial" charset="0"/>
              </a:rPr>
              <a:t>0</a:t>
            </a:r>
            <a:r>
              <a:rPr lang="en-US" sz="2400" baseline="-25000" dirty="0">
                <a:latin typeface="Arial" charset="0"/>
              </a:rPr>
              <a:t>rxn  </a:t>
            </a:r>
            <a:r>
              <a:rPr lang="en-US" sz="2400" dirty="0">
                <a:sym typeface="Symbol" pitchFamily="18" charset="2"/>
              </a:rPr>
              <a:t>= 816.6  (579.8)</a:t>
            </a:r>
            <a:endParaRPr lang="en-US" sz="2400" baseline="-25000" dirty="0">
              <a:sym typeface="Symbol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2300" y="4558655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latin typeface="Arial" charset="0"/>
              </a:rPr>
              <a:t>G</a:t>
            </a:r>
            <a:r>
              <a:rPr lang="en-US" sz="2400" baseline="30000" dirty="0">
                <a:latin typeface="Arial" charset="0"/>
              </a:rPr>
              <a:t>0</a:t>
            </a:r>
            <a:r>
              <a:rPr lang="en-US" sz="2400" baseline="-25000" dirty="0">
                <a:latin typeface="Arial" charset="0"/>
              </a:rPr>
              <a:t>rxn </a:t>
            </a: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= 236.8 kJ/mol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1379" y="5732211"/>
            <a:ext cx="310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2800" baseline="-25000" dirty="0">
                <a:solidFill>
                  <a:srgbClr val="FF0000"/>
                </a:solidFill>
                <a:latin typeface="Arial" charset="0"/>
              </a:rPr>
              <a:t>rxn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&lt; 0        Y</a:t>
            </a:r>
            <a:r>
              <a:rPr lang="en-US" sz="2800" dirty="0">
                <a:solidFill>
                  <a:srgbClr val="FF0000"/>
                </a:solidFill>
              </a:rPr>
              <a:t>es!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206" y="5307316"/>
            <a:ext cx="43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 the reaction spontaneous?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</a:rPr>
              <a:t>Another Example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019232" y="4336244"/>
            <a:ext cx="5101267" cy="1241425"/>
            <a:chOff x="1898655" y="1158875"/>
            <a:chExt cx="5101267" cy="1241425"/>
          </a:xfrm>
        </p:grpSpPr>
        <p:grpSp>
          <p:nvGrpSpPr>
            <p:cNvPr id="3" name="Group 8"/>
            <p:cNvGrpSpPr/>
            <p:nvPr/>
          </p:nvGrpSpPr>
          <p:grpSpPr>
            <a:xfrm>
              <a:off x="1898655" y="1312862"/>
              <a:ext cx="3108325" cy="885696"/>
              <a:chOff x="4752975" y="4157662"/>
              <a:chExt cx="3108325" cy="885696"/>
            </a:xfrm>
          </p:grpSpPr>
          <p:pic>
            <p:nvPicPr>
              <p:cNvPr id="6" name="Picture 2" descr="http://cdn2.hubspot.net/hub/323238/file-2447586006-jpg/cuts-explained-53fa3caf-bb89-4107-85ab-ce9747a7ef58-8-442x300_%281%2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52975" y="4157662"/>
                <a:ext cx="1304925" cy="885696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6943720" y="4559300"/>
                <a:ext cx="9175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124200" y="1422400"/>
              <a:ext cx="88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 O</a:t>
              </a:r>
              <a:r>
                <a:rPr lang="en-US" sz="2800" baseline="-25000" dirty="0"/>
                <a:t>2</a:t>
              </a:r>
            </a:p>
          </p:txBody>
        </p:sp>
        <p:pic>
          <p:nvPicPr>
            <p:cNvPr id="319490" name="Picture 2" descr="http://media.breitbart.com/media/2014/12/global_warm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3526" y="1158875"/>
              <a:ext cx="1656396" cy="1241425"/>
            </a:xfrm>
            <a:prstGeom prst="rect">
              <a:avLst/>
            </a:prstGeom>
            <a:noFill/>
          </p:spPr>
        </p:pic>
      </p:grpSp>
      <p:grpSp>
        <p:nvGrpSpPr>
          <p:cNvPr id="5" name="Group 15"/>
          <p:cNvGrpSpPr/>
          <p:nvPr/>
        </p:nvGrpSpPr>
        <p:grpSpPr>
          <a:xfrm>
            <a:off x="1822937" y="1052982"/>
            <a:ext cx="5473700" cy="673100"/>
            <a:chOff x="609600" y="2667000"/>
            <a:chExt cx="5473700" cy="6731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09600" y="2667000"/>
              <a:ext cx="54737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3200" dirty="0"/>
                <a:t>C(s, diamond) + O</a:t>
              </a:r>
              <a:r>
                <a:rPr lang="en-US" sz="3200" baseline="-25000" dirty="0"/>
                <a:t>2</a:t>
              </a:r>
              <a:r>
                <a:rPr lang="en-US" sz="3200" dirty="0"/>
                <a:t>(g)       CO</a:t>
              </a:r>
              <a:r>
                <a:rPr lang="en-US" sz="3200" baseline="-25000" dirty="0"/>
                <a:t>2</a:t>
              </a:r>
              <a:r>
                <a:rPr lang="en-US" sz="3200" dirty="0"/>
                <a:t>(g)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05300" y="2971800"/>
              <a:ext cx="4953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24060" y="2847870"/>
            <a:ext cx="2699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G°</a:t>
            </a:r>
            <a:r>
              <a:rPr lang="en-US" sz="2800" baseline="-25000" dirty="0" err="1"/>
              <a:t>rxn</a:t>
            </a:r>
            <a:r>
              <a:rPr lang="en-US" sz="2800" dirty="0"/>
              <a:t> = -397.3 kJ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100" y="5705892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Therefore, diamonds are contributing to climate change!</a:t>
            </a:r>
          </a:p>
        </p:txBody>
      </p:sp>
      <p:grpSp>
        <p:nvGrpSpPr>
          <p:cNvPr id="8" name="Group 23"/>
          <p:cNvGrpSpPr/>
          <p:nvPr/>
        </p:nvGrpSpPr>
        <p:grpSpPr>
          <a:xfrm>
            <a:off x="3179904" y="6145088"/>
            <a:ext cx="1802096" cy="706854"/>
            <a:chOff x="3192604" y="5054600"/>
            <a:chExt cx="1802096" cy="706854"/>
          </a:xfrm>
        </p:grpSpPr>
        <p:sp>
          <p:nvSpPr>
            <p:cNvPr id="19" name="Rectangle 18"/>
            <p:cNvSpPr/>
            <p:nvPr/>
          </p:nvSpPr>
          <p:spPr>
            <a:xfrm>
              <a:off x="3192604" y="5238234"/>
              <a:ext cx="18020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</a:rPr>
                <a:t>very slowly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076700" y="5054600"/>
              <a:ext cx="203200" cy="2159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73500" y="5054600"/>
              <a:ext cx="203200" cy="2159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81732" y="179259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dirty="0" err="1">
                <a:solidFill>
                  <a:srgbClr val="FF0000"/>
                </a:solidFill>
              </a:rPr>
              <a:t>°</a:t>
            </a:r>
            <a:r>
              <a:rPr lang="en-US" sz="2400" baseline="-250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= [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dirty="0" err="1">
                <a:solidFill>
                  <a:srgbClr val="FF0000"/>
                </a:solidFill>
              </a:rPr>
              <a:t>°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(CO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)] - [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dirty="0" err="1">
                <a:solidFill>
                  <a:srgbClr val="FF0000"/>
                </a:solidFill>
              </a:rPr>
              <a:t>°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(C, diamond) +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dirty="0" err="1">
                <a:solidFill>
                  <a:srgbClr val="FF0000"/>
                </a:solidFill>
              </a:rPr>
              <a:t>°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(O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)]</a:t>
            </a:r>
          </a:p>
        </p:txBody>
      </p:sp>
      <p:grpSp>
        <p:nvGrpSpPr>
          <p:cNvPr id="10" name="Group 38"/>
          <p:cNvGrpSpPr/>
          <p:nvPr/>
        </p:nvGrpSpPr>
        <p:grpSpPr>
          <a:xfrm>
            <a:off x="4769660" y="2390814"/>
            <a:ext cx="4114849" cy="1485900"/>
            <a:chOff x="4902199" y="990600"/>
            <a:chExt cx="4114849" cy="1485900"/>
          </a:xfrm>
        </p:grpSpPr>
        <p:grpSp>
          <p:nvGrpSpPr>
            <p:cNvPr id="11" name="Group 36"/>
            <p:cNvGrpSpPr/>
            <p:nvPr/>
          </p:nvGrpSpPr>
          <p:grpSpPr>
            <a:xfrm>
              <a:off x="4902200" y="1016000"/>
              <a:ext cx="4114848" cy="1453238"/>
              <a:chOff x="4953000" y="1308100"/>
              <a:chExt cx="4114848" cy="145323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From appendix 3: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56200" y="1745675"/>
                <a:ext cx="39116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C, diamond(</a:t>
                </a:r>
                <a:r>
                  <a:rPr lang="en-US" sz="2000" i="1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2.9 kJ/mol</a:t>
                </a:r>
              </a:p>
              <a:p>
                <a:pPr lvl="0"/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           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   0 kJ/mol</a:t>
                </a:r>
              </a:p>
              <a:p>
                <a:pPr lvl="0"/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CO</a:t>
                </a:r>
                <a:r>
                  <a:rPr lang="en-US" sz="2000" kern="0" baseline="-2500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        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-394.4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kJ/mol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4902199" y="990600"/>
              <a:ext cx="3992505" cy="1485900"/>
            </a:xfrm>
            <a:prstGeom prst="roundRect">
              <a:avLst>
                <a:gd name="adj" fmla="val 122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2288" y="3590028"/>
            <a:ext cx="43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 the reaction spontaneous?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7DC42-F702-4DF2-A96D-B12AB5D4E14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</a:rPr>
              <a:t>More </a:t>
            </a:r>
            <a:r>
              <a:rPr lang="en-US" sz="4000" u="sng" kern="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>
                <a:solidFill>
                  <a:prstClr val="black"/>
                </a:solidFill>
              </a:rPr>
              <a:t>G° Calculations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998835"/>
            <a:ext cx="608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Similar to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H°, one can use the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 for various reactions to determine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 for the reaction of interest (a “Hess’ Law” for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14900" y="1854200"/>
            <a:ext cx="4064000" cy="1485900"/>
          </a:xfrm>
          <a:prstGeom prst="roundRect">
            <a:avLst>
              <a:gd name="adj" fmla="val 122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1303" y="1811338"/>
            <a:ext cx="382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Hess’ Law-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states that regardless of the multiple stages or steps of a reaction, the total enthalpy change for the reaction is the sum of all changes. 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9855" y="3860800"/>
            <a:ext cx="3200389" cy="976313"/>
            <a:chOff x="5667375" y="4127500"/>
            <a:chExt cx="3200389" cy="976313"/>
          </a:xfrm>
        </p:grpSpPr>
        <p:pic>
          <p:nvPicPr>
            <p:cNvPr id="10" name="Picture 2" descr="http://cdn2.hubspot.net/hub/323238/file-2447586006-jpg/cuts-explained-53fa3caf-bb89-4107-85ab-ce9747a7ef58-8-442x300_%281%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7375" y="4157662"/>
              <a:ext cx="1304925" cy="885696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943720" y="4559300"/>
              <a:ext cx="917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images.clipartpanda.com/black-pencil-vector-KTnez4BE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9876" y="4127500"/>
              <a:ext cx="977888" cy="976313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88829" y="3333105"/>
            <a:ext cx="43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What is the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</a:t>
            </a:r>
            <a:r>
              <a:rPr lang="en-US" sz="2400" dirty="0"/>
              <a:t>°</a:t>
            </a:r>
            <a:r>
              <a:rPr lang="en-US" sz="2400" dirty="0">
                <a:solidFill>
                  <a:prstClr val="black"/>
                </a:solidFill>
              </a:rPr>
              <a:t> for this reaction: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9998" y="4933305"/>
            <a:ext cx="98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Given: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44600" y="5394325"/>
            <a:ext cx="625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C(s, diamond) + O</a:t>
            </a:r>
            <a:r>
              <a:rPr lang="en-US" sz="2400" baseline="-25000" dirty="0"/>
              <a:t>2</a:t>
            </a:r>
            <a:r>
              <a:rPr lang="en-US" sz="2400" dirty="0"/>
              <a:t>(g)          CO</a:t>
            </a:r>
            <a:r>
              <a:rPr lang="en-US" sz="2400" baseline="-25000" dirty="0"/>
              <a:t>2</a:t>
            </a:r>
            <a:r>
              <a:rPr lang="en-US" sz="2400" dirty="0"/>
              <a:t>(g)  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 = -397 kJ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20800" y="6061075"/>
            <a:ext cx="6112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C(s, graphite) + O</a:t>
            </a:r>
            <a:r>
              <a:rPr lang="en-US" sz="2400" baseline="-25000" dirty="0"/>
              <a:t>2</a:t>
            </a:r>
            <a:r>
              <a:rPr lang="en-US" sz="2400" dirty="0"/>
              <a:t>(g)           CO</a:t>
            </a:r>
            <a:r>
              <a:rPr lang="en-US" sz="2400" baseline="-25000" dirty="0"/>
              <a:t>2</a:t>
            </a:r>
            <a:r>
              <a:rPr lang="en-US" sz="2400" dirty="0"/>
              <a:t>(g) 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 = -394 kJ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013200" y="5638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038600" y="6299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</a:rPr>
              <a:t>More </a:t>
            </a:r>
            <a:r>
              <a:rPr lang="en-US" sz="4000" u="sng" kern="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>
                <a:solidFill>
                  <a:prstClr val="black"/>
                </a:solidFill>
              </a:rPr>
              <a:t>G° Calculations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609855" y="1447800"/>
            <a:ext cx="3200389" cy="976313"/>
            <a:chOff x="5667375" y="4127500"/>
            <a:chExt cx="3200389" cy="976313"/>
          </a:xfrm>
        </p:grpSpPr>
        <p:pic>
          <p:nvPicPr>
            <p:cNvPr id="10" name="Picture 2" descr="http://cdn2.hubspot.net/hub/323238/file-2447586006-jpg/cuts-explained-53fa3caf-bb89-4107-85ab-ce9747a7ef58-8-442x300_%281%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75" y="4157662"/>
              <a:ext cx="1304925" cy="885696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943720" y="4559300"/>
              <a:ext cx="917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images.clipartpanda.com/black-pencil-vector-KTnez4BE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9876" y="4127500"/>
              <a:ext cx="977888" cy="976313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88829" y="920105"/>
            <a:ext cx="43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What is the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</a:t>
            </a:r>
            <a:r>
              <a:rPr lang="en-US" sz="2400" dirty="0"/>
              <a:t>°</a:t>
            </a:r>
            <a:r>
              <a:rPr lang="en-US" sz="2400" dirty="0">
                <a:solidFill>
                  <a:prstClr val="black"/>
                </a:solidFill>
              </a:rPr>
              <a:t> for this reaction: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3700" y="3025775"/>
            <a:ext cx="8180701" cy="461665"/>
            <a:chOff x="1435100" y="2632075"/>
            <a:chExt cx="8180701" cy="46166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435100" y="2632075"/>
              <a:ext cx="81807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              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-394 kJ</a:t>
              </a: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03700" y="28829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73287" y="3563143"/>
            <a:ext cx="6516784" cy="461665"/>
            <a:chOff x="877887" y="3169443"/>
            <a:chExt cx="6516784" cy="461665"/>
          </a:xfrm>
        </p:grpSpPr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877887" y="3169443"/>
              <a:ext cx="6516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</a:t>
              </a:r>
              <a:r>
                <a:rPr lang="en-US" sz="2400" dirty="0">
                  <a:solidFill>
                    <a:srgbClr val="FF0000"/>
                  </a:solidFill>
                </a:rPr>
                <a:t>+</a:t>
              </a:r>
              <a:r>
                <a:rPr lang="en-US" sz="2400" dirty="0"/>
                <a:t>394 kJ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868487" y="3398043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4898" y="2139305"/>
            <a:ext cx="98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Given: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8300" y="2574925"/>
            <a:ext cx="8320163" cy="461665"/>
            <a:chOff x="368300" y="2625725"/>
            <a:chExt cx="8320163" cy="46166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68300" y="2625725"/>
              <a:ext cx="8320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              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-397 kJ</a:t>
              </a: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3136900" y="2870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3200" y="4673600"/>
            <a:ext cx="8320163" cy="461665"/>
            <a:chOff x="927100" y="4508500"/>
            <a:chExt cx="8320163" cy="461665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927100" y="4508500"/>
              <a:ext cx="8320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               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-397 kJ</a:t>
              </a: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708400" y="47625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81200" y="5194300"/>
            <a:ext cx="6585714" cy="461665"/>
            <a:chOff x="927100" y="5194300"/>
            <a:chExt cx="6585714" cy="461665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927100" y="5194300"/>
              <a:ext cx="65857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   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</a:t>
              </a:r>
              <a:r>
                <a:rPr lang="en-US" sz="2400" dirty="0">
                  <a:solidFill>
                    <a:srgbClr val="FF0000"/>
                  </a:solidFill>
                </a:rPr>
                <a:t>+</a:t>
              </a:r>
              <a:r>
                <a:rPr lang="en-US" sz="2400" dirty="0"/>
                <a:t>394 kJ</a:t>
              </a: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1917700" y="5435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69900" y="57277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40" name="Group 39"/>
          <p:cNvGrpSpPr/>
          <p:nvPr/>
        </p:nvGrpSpPr>
        <p:grpSpPr>
          <a:xfrm>
            <a:off x="1079500" y="5832475"/>
            <a:ext cx="7106433" cy="461665"/>
            <a:chOff x="698500" y="6124575"/>
            <a:chExt cx="7106433" cy="461665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98500" y="6124575"/>
              <a:ext cx="71064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         C(s, graphite)              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-3 kJ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565400" y="63627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514600" y="6370935"/>
            <a:ext cx="409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G°</a:t>
            </a:r>
            <a:r>
              <a:rPr lang="en-US" sz="2400" baseline="-250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&lt; 0…..</a:t>
            </a:r>
            <a:r>
              <a:rPr lang="en-US" sz="24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is spontaneous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530600" y="48260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070100" y="53340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59000" y="48133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397500" y="53594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21547" y="2622621"/>
            <a:ext cx="4592097" cy="4320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051539" y="3598985"/>
            <a:ext cx="4592097" cy="4320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42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3200" y="965200"/>
            <a:ext cx="618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the following reaction spontaneous at 298 K?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(assume standard conditions)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1952625"/>
          <a:ext cx="5106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9" name="Equation" r:id="rId3" imgW="2311400" imgH="241300" progId="Equation.3">
                  <p:embed/>
                </p:oleObj>
              </mc:Choice>
              <mc:Fallback>
                <p:oleObj name="Equation" r:id="rId3" imgW="2311400" imgH="241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952625"/>
                        <a:ext cx="5106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31115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(kJ/mol)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(J/mol.K)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21053" y="257123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ysClr val="windowText" lastClr="000000"/>
                </a:solidFill>
              </a:rPr>
              <a:t>Given:</a:t>
            </a:r>
            <a:endParaRPr lang="en-US" sz="28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05100" y="5524805"/>
            <a:ext cx="3714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G</a:t>
            </a:r>
            <a:r>
              <a:rPr lang="en-US" sz="2800" dirty="0" err="1"/>
              <a:t>°</a:t>
            </a:r>
            <a:r>
              <a:rPr lang="en-US" sz="2800" baseline="-25000" dirty="0" err="1"/>
              <a:t>rxn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H°</a:t>
            </a:r>
            <a:r>
              <a:rPr lang="en-US" sz="2800" baseline="-25000" dirty="0" err="1"/>
              <a:t>rxn</a:t>
            </a:r>
            <a:r>
              <a:rPr lang="en-US" sz="2800" baseline="-25000" dirty="0"/>
              <a:t>  </a:t>
            </a:r>
            <a:r>
              <a:rPr lang="en-US" sz="2800" dirty="0"/>
              <a:t>-  </a:t>
            </a:r>
            <a:r>
              <a:rPr lang="en-US" sz="2800" dirty="0" err="1"/>
              <a:t>T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S</a:t>
            </a:r>
            <a:r>
              <a:rPr lang="en-US" sz="2800" dirty="0" err="1"/>
              <a:t>°</a:t>
            </a:r>
            <a:r>
              <a:rPr lang="en-US" sz="2800" baseline="-25000" dirty="0" err="1"/>
              <a:t>rxn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013200" y="55753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48300" y="55499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08600" y="6088062"/>
            <a:ext cx="422280" cy="388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75200" y="6108700"/>
            <a:ext cx="406400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3400" y="64389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First Calculate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97500" y="5308600"/>
            <a:ext cx="0" cy="3429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2200" y="4940300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Given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62865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Then Find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67000" y="5973762"/>
            <a:ext cx="422280" cy="3889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8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949325"/>
          <a:ext cx="5106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9" name="Equation" r:id="rId3" imgW="2311400" imgH="241300" progId="Equation.3">
                  <p:embed/>
                </p:oleObj>
              </mc:Choice>
              <mc:Fallback>
                <p:oleObj name="Equation" r:id="rId3" imgW="2311400" imgH="2413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949325"/>
                        <a:ext cx="5106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15367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(kJ/mol)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(J/mol.K)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1436688" y="3611563"/>
          <a:ext cx="598011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0" name="Equation" r:id="rId5" imgW="3517900" imgH="660400" progId="Equation.3">
                  <p:embed/>
                </p:oleObj>
              </mc:Choice>
              <mc:Fallback>
                <p:oleObj name="Equation" r:id="rId5" imgW="3517900" imgH="660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3611563"/>
                        <a:ext cx="598011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0" name="Object 6"/>
          <p:cNvGraphicFramePr>
            <a:graphicFrameLocks noChangeAspect="1"/>
          </p:cNvGraphicFramePr>
          <p:nvPr/>
        </p:nvGraphicFramePr>
        <p:xfrm>
          <a:off x="1503363" y="5124450"/>
          <a:ext cx="509587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1" name="Equation" r:id="rId7" imgW="2997200" imgH="838200" progId="Equation.3">
                  <p:embed/>
                </p:oleObj>
              </mc:Choice>
              <mc:Fallback>
                <p:oleObj name="Equation" r:id="rId7" imgW="2997200" imgH="838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5124450"/>
                        <a:ext cx="509587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Thermodynamics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252" y="977349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Second Law of Thermodynamics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9452" y="1586949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entropy of the </a:t>
            </a:r>
            <a:r>
              <a:rPr lang="en-US" sz="2400" b="1" dirty="0">
                <a:solidFill>
                  <a:srgbClr val="000000"/>
                </a:solidFill>
              </a:rPr>
              <a:t>universe</a:t>
            </a:r>
            <a:r>
              <a:rPr lang="en-US" sz="2400" dirty="0">
                <a:solidFill>
                  <a:srgbClr val="000000"/>
                </a:solidFill>
              </a:rPr>
              <a:t> increases in a spontaneous process and remains unchanged in an equilibrium process.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09252" y="3020510"/>
            <a:ext cx="2915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Spontaneous process: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52252" y="3697949"/>
            <a:ext cx="176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Equilibrium :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222710" y="5399051"/>
            <a:ext cx="965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If something happens the total entropy of the universe increases!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90590" y="3700181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03290" y="3030977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&gt; 0</a:t>
            </a: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552" y="2677916"/>
            <a:ext cx="1379556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18019393">
            <a:off x="7549572" y="4218678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030A0"/>
                </a:solidFill>
                <a:latin typeface="Arial" charset="0"/>
              </a:rPr>
              <a:t>system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8019393">
            <a:off x="6413372" y="3674349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030A0"/>
                </a:solidFill>
                <a:latin typeface="Arial" charset="0"/>
              </a:rPr>
              <a:t>surrounding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2DA8F8D9-45B0-41DE-BEA6-602AC1B3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477" y="4368139"/>
            <a:ext cx="3512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Nonspontaneous process: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F8F38487-EF1C-4C6F-8556-BC7B5A20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290" y="4378606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&lt; 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E9E90-0B62-43B1-B4E2-8F529F231981}"/>
              </a:ext>
            </a:extLst>
          </p:cNvPr>
          <p:cNvSpPr/>
          <p:nvPr/>
        </p:nvSpPr>
        <p:spPr>
          <a:xfrm>
            <a:off x="2735887" y="6028174"/>
            <a:ext cx="37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All we need to know is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949325"/>
          <a:ext cx="5106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7" name="Equation" r:id="rId3" imgW="2311400" imgH="241300" progId="Equation.3">
                  <p:embed/>
                </p:oleObj>
              </mc:Choice>
              <mc:Fallback>
                <p:oleObj name="Equation" r:id="rId3" imgW="2311400" imgH="2413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949325"/>
                        <a:ext cx="5106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15367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kJ/mol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J/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mol.K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3378200"/>
            <a:ext cx="2424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H°</a:t>
            </a:r>
            <a:r>
              <a:rPr lang="en-US" sz="2800" baseline="-25000" dirty="0" err="1"/>
              <a:t>rxn</a:t>
            </a:r>
            <a:r>
              <a:rPr lang="en-US" sz="2800" dirty="0"/>
              <a:t> = -144 kJ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53100" y="3365500"/>
            <a:ext cx="261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S°</a:t>
            </a:r>
            <a:r>
              <a:rPr lang="en-US" sz="2800" baseline="-25000" dirty="0" err="1"/>
              <a:t>rxn</a:t>
            </a:r>
            <a:r>
              <a:rPr lang="en-US" sz="2800" dirty="0"/>
              <a:t> = -36.8 J/K</a:t>
            </a:r>
            <a:endParaRPr lang="en-US" dirty="0"/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330200" y="4575168"/>
          <a:ext cx="4912404" cy="144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8" name="Equation" r:id="rId5" imgW="2806700" imgH="825500" progId="Equation.3">
                  <p:embed/>
                </p:oleObj>
              </mc:Choice>
              <mc:Fallback>
                <p:oleObj name="Equation" r:id="rId5" imgW="2806700" imgH="8255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575168"/>
                        <a:ext cx="4912404" cy="1444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4300" y="6155035"/>
            <a:ext cx="5173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G°</a:t>
            </a:r>
            <a:r>
              <a:rPr lang="en-US" sz="2400" baseline="-250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&lt; 0…..</a:t>
            </a:r>
            <a:r>
              <a:rPr lang="en-US" sz="24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is spontaneous at 298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800" y="3924300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Enthalpically</a:t>
            </a:r>
            <a:r>
              <a:rPr lang="en-US" sz="2000" dirty="0">
                <a:solidFill>
                  <a:srgbClr val="7030A0"/>
                </a:solidFill>
              </a:rPr>
              <a:t> favorable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0500" y="3913128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Entropically</a:t>
            </a:r>
            <a:r>
              <a:rPr lang="en-US" sz="2000" dirty="0">
                <a:solidFill>
                  <a:srgbClr val="7030A0"/>
                </a:solidFill>
              </a:rPr>
              <a:t> unfavorable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72100" y="4533900"/>
            <a:ext cx="3924300" cy="248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702300" y="4605635"/>
            <a:ext cx="3051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What about at 5000 K?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23000" y="5261424"/>
            <a:ext cx="2132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G°</a:t>
            </a:r>
            <a:r>
              <a:rPr lang="en-US" sz="2800" baseline="-25000" dirty="0" err="1"/>
              <a:t>rxn</a:t>
            </a:r>
            <a:r>
              <a:rPr lang="en-US" sz="2800" dirty="0"/>
              <a:t> = 50 kJ</a:t>
            </a:r>
            <a:endParaRPr lang="en-US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473700" y="5774035"/>
            <a:ext cx="3606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/>
              <a:t>G°</a:t>
            </a:r>
            <a:r>
              <a:rPr lang="en-US" sz="2400" baseline="-25000" dirty="0" err="1"/>
              <a:t>rxn</a:t>
            </a:r>
            <a:r>
              <a:rPr lang="en-US" sz="2400" dirty="0"/>
              <a:t> &gt; 0…</a:t>
            </a:r>
            <a:r>
              <a:rPr lang="en-US" sz="2400" dirty="0" err="1"/>
              <a:t>rxn</a:t>
            </a:r>
            <a:r>
              <a:rPr lang="en-US" sz="2400" dirty="0"/>
              <a:t> is </a:t>
            </a:r>
            <a:r>
              <a:rPr lang="en-US" sz="2400" dirty="0" err="1"/>
              <a:t>nonspontaneous</a:t>
            </a:r>
            <a:r>
              <a:rPr lang="en-US" sz="2400" dirty="0"/>
              <a:t> at 5000 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836" y="4963482"/>
            <a:ext cx="222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(Assuming the same </a:t>
            </a:r>
            <a:r>
              <a:rPr lang="en-US" sz="1200" dirty="0">
                <a:latin typeface="Symbol" pitchFamily="18" charset="2"/>
              </a:rPr>
              <a:t>D</a:t>
            </a:r>
            <a:r>
              <a:rPr lang="en-US" sz="1200" dirty="0"/>
              <a:t>H and S)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D475-7E66-46CD-8FA4-F260D392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" y="86490"/>
            <a:ext cx="7034634" cy="62255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758709-B9FE-4B17-AFA6-A81999AE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250" y="53796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55A0F4-2479-4DAF-AB6A-C337C6E6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668" y="562633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BF9F18-3C7C-4269-8698-795A961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392" y="584893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D4350-3D54-4B25-AED5-C91AAE1D5C42}"/>
              </a:ext>
            </a:extLst>
          </p:cNvPr>
          <p:cNvSpPr/>
          <p:nvPr/>
        </p:nvSpPr>
        <p:spPr>
          <a:xfrm>
            <a:off x="1274610" y="6076191"/>
            <a:ext cx="1136751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D544F98-E039-4768-8C0E-26ED26684864}"/>
              </a:ext>
            </a:extLst>
          </p:cNvPr>
          <p:cNvSpPr/>
          <p:nvPr/>
        </p:nvSpPr>
        <p:spPr>
          <a:xfrm>
            <a:off x="4571929" y="5594556"/>
            <a:ext cx="414529" cy="1219200"/>
          </a:xfrm>
          <a:prstGeom prst="leftBrace">
            <a:avLst>
              <a:gd name="adj1" fmla="val 8333"/>
              <a:gd name="adj2" fmla="val 482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FB913-5B13-47C9-8269-330FCDA15C47}"/>
              </a:ext>
            </a:extLst>
          </p:cNvPr>
          <p:cNvSpPr txBox="1"/>
          <p:nvPr/>
        </p:nvSpPr>
        <p:spPr>
          <a:xfrm>
            <a:off x="4829112" y="5560762"/>
            <a:ext cx="36530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Gibbs Free Energy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Temperature and Spontaneity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Free Energy and Equilibrium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Thermodynamics of Living Systems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A04E79-35A5-4790-83DF-4B066A3D4BB3}"/>
              </a:ext>
            </a:extLst>
          </p:cNvPr>
          <p:cNvCxnSpPr>
            <a:cxnSpLocks/>
          </p:cNvCxnSpPr>
          <p:nvPr/>
        </p:nvCxnSpPr>
        <p:spPr>
          <a:xfrm flipH="1">
            <a:off x="2411361" y="6190452"/>
            <a:ext cx="21584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27D3658E-AF8B-4170-B755-28F5E958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856" y="5674810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91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26337" name="Object 1"/>
          <p:cNvGraphicFramePr>
            <a:graphicFrameLocks noChangeAspect="1"/>
          </p:cNvGraphicFramePr>
          <p:nvPr/>
        </p:nvGraphicFramePr>
        <p:xfrm>
          <a:off x="150720" y="1592417"/>
          <a:ext cx="4036193" cy="42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6" name="Equation" r:id="rId3" imgW="2311400" imgH="241300" progId="Equation.3">
                  <p:embed/>
                </p:oleObj>
              </mc:Choice>
              <mc:Fallback>
                <p:oleObj name="Equation" r:id="rId3" imgW="2311400" imgH="2413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20" y="1592417"/>
                        <a:ext cx="4036193" cy="42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13837" y="2015801"/>
            <a:ext cx="2836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G°</a:t>
            </a:r>
            <a:r>
              <a:rPr lang="en-US" sz="2000" baseline="-25000" dirty="0" err="1"/>
              <a:t>rxn</a:t>
            </a:r>
            <a:r>
              <a:rPr lang="en-US" sz="2000" dirty="0"/>
              <a:t> =    50 kJ at  5000 K</a:t>
            </a:r>
            <a:endParaRPr lang="en-US" sz="1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05467" y="1253809"/>
            <a:ext cx="2857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G°</a:t>
            </a:r>
            <a:r>
              <a:rPr lang="en-US" sz="2000" baseline="-25000" dirty="0" err="1"/>
              <a:t>rxn</a:t>
            </a:r>
            <a:r>
              <a:rPr lang="en-US" sz="2000" dirty="0"/>
              <a:t> = -133 kJ at    298 K</a:t>
            </a:r>
            <a:endParaRPr lang="en-US" sz="1400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369203" y="1251435"/>
            <a:ext cx="1544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Spontaneous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09628" y="2016785"/>
            <a:ext cx="196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Nonspontaneous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025" y="2652772"/>
            <a:ext cx="915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Reaction spontaneity is a temperature dependent phenomenon!</a:t>
            </a:r>
          </a:p>
        </p:txBody>
      </p:sp>
      <p:pic>
        <p:nvPicPr>
          <p:cNvPr id="11" name="Picture 5" descr="19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>
            <a:fillRect/>
          </a:stretch>
        </p:blipFill>
        <p:spPr>
          <a:xfrm>
            <a:off x="2341544" y="3439141"/>
            <a:ext cx="4451667" cy="1864585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36696" y="5806158"/>
            <a:ext cx="3398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G</a:t>
            </a:r>
            <a:r>
              <a:rPr lang="en-US" sz="2800" baseline="-25000" dirty="0" err="1"/>
              <a:t>rxn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H</a:t>
            </a:r>
            <a:r>
              <a:rPr lang="en-US" sz="2800" baseline="-25000" dirty="0" err="1"/>
              <a:t>rxn</a:t>
            </a:r>
            <a:r>
              <a:rPr lang="en-US" sz="2800" baseline="-25000" dirty="0"/>
              <a:t>  </a:t>
            </a:r>
            <a:r>
              <a:rPr lang="en-US" sz="2800" dirty="0"/>
              <a:t>-  </a:t>
            </a:r>
            <a:r>
              <a:rPr lang="en-US" sz="3600" dirty="0" err="1">
                <a:solidFill>
                  <a:srgbClr val="FF0000"/>
                </a:solidFill>
              </a:rPr>
              <a:t>T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S</a:t>
            </a:r>
            <a:r>
              <a:rPr lang="en-US" sz="2800" baseline="-25000" dirty="0" err="1"/>
              <a:t>rxn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B69A3-0EA6-4DEC-8DE5-6FAA5DC40C15}"/>
              </a:ext>
            </a:extLst>
          </p:cNvPr>
          <p:cNvSpPr txBox="1"/>
          <p:nvPr/>
        </p:nvSpPr>
        <p:spPr>
          <a:xfrm>
            <a:off x="5562600" y="524849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729A7-F04C-4008-B276-CBE9B521B629}"/>
              </a:ext>
            </a:extLst>
          </p:cNvPr>
          <p:cNvSpPr txBox="1"/>
          <p:nvPr/>
        </p:nvSpPr>
        <p:spPr>
          <a:xfrm>
            <a:off x="2600326" y="5275151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00259" y="3404586"/>
            <a:ext cx="241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G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dirty="0"/>
              <a:t>H</a:t>
            </a:r>
            <a:r>
              <a:rPr lang="en-US" sz="2800" baseline="-25000" dirty="0"/>
              <a:t>  </a:t>
            </a:r>
            <a:r>
              <a:rPr lang="en-US" sz="2800" dirty="0"/>
              <a:t>-  T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7508" y="994786"/>
            <a:ext cx="599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Enthalpy:</a:t>
            </a:r>
            <a:endParaRPr lang="en-US" dirty="0">
              <a:latin typeface="Symbol" pitchFamily="18" charset="2"/>
            </a:endParaRPr>
          </a:p>
          <a:p>
            <a:r>
              <a:rPr lang="en-US" dirty="0">
                <a:latin typeface="Symbol" pitchFamily="18" charset="2"/>
              </a:rPr>
              <a:t>	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H</a:t>
            </a:r>
            <a:r>
              <a:rPr lang="en-US" baseline="-25000" dirty="0" err="1"/>
              <a:t>rxn</a:t>
            </a:r>
            <a:r>
              <a:rPr lang="en-US" dirty="0"/>
              <a:t> &lt; 0       The reaction is </a:t>
            </a:r>
            <a:r>
              <a:rPr lang="en-US" dirty="0" err="1"/>
              <a:t>enthalpically</a:t>
            </a:r>
            <a:r>
              <a:rPr lang="en-US" dirty="0"/>
              <a:t> favorable.</a:t>
            </a:r>
          </a:p>
          <a:p>
            <a:endParaRPr lang="en-US" dirty="0"/>
          </a:p>
          <a:p>
            <a:r>
              <a:rPr lang="en-US" dirty="0"/>
              <a:t>Entropy:</a:t>
            </a:r>
          </a:p>
          <a:p>
            <a:r>
              <a:rPr lang="en-US" dirty="0"/>
              <a:t>   	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S</a:t>
            </a:r>
            <a:r>
              <a:rPr lang="en-US" baseline="-25000" dirty="0" err="1"/>
              <a:t>rxn</a:t>
            </a:r>
            <a:r>
              <a:rPr lang="en-US" dirty="0"/>
              <a:t> &gt; 0       The reaction is </a:t>
            </a:r>
            <a:r>
              <a:rPr lang="en-US" dirty="0" err="1"/>
              <a:t>entropically</a:t>
            </a:r>
            <a:r>
              <a:rPr lang="en-US" dirty="0"/>
              <a:t> favorable.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0025" y="2592484"/>
            <a:ext cx="915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Need both to predict spontaneity. And sometimes temperature!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1742" y="3091271"/>
            <a:ext cx="233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&lt; 0	Spontaneous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3415" y="3414494"/>
            <a:ext cx="27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&gt; 0	</a:t>
            </a:r>
            <a:r>
              <a:rPr lang="en-US" dirty="0" err="1">
                <a:solidFill>
                  <a:srgbClr val="FF0000"/>
                </a:solidFill>
              </a:rPr>
              <a:t>Nonspontaneous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095" y="3747758"/>
            <a:ext cx="21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= 0	Equilibrium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5664" y="4253792"/>
            <a:ext cx="73554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1)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&gt; 0,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is negative at all T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85664" y="5432800"/>
            <a:ext cx="7886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3)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&lt; 0,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</a:t>
            </a:r>
            <a:r>
              <a:rPr lang="en-US" sz="2400" dirty="0">
                <a:solidFill>
                  <a:srgbClr val="0000FF"/>
                </a:solidFill>
              </a:rPr>
              <a:t>depends on T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87344" y="4818160"/>
            <a:ext cx="70322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2)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&gt;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&gt; 0,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</a:t>
            </a:r>
            <a:r>
              <a:rPr lang="en-US" sz="2400" dirty="0">
                <a:solidFill>
                  <a:srgbClr val="0000FF"/>
                </a:solidFill>
              </a:rPr>
              <a:t>depends on T </a:t>
            </a:r>
            <a:endParaRPr lang="en-US" sz="24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87344" y="6047408"/>
            <a:ext cx="7886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4)  </a:t>
            </a:r>
            <a:r>
              <a:rPr lang="en-US" sz="2400" dirty="0">
                <a:solidFill>
                  <a:prstClr val="black"/>
                </a:solidFill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 D</a:t>
            </a:r>
            <a:r>
              <a:rPr lang="en-US" sz="2400" dirty="0">
                <a:solidFill>
                  <a:prstClr val="black"/>
                </a:solidFill>
              </a:rPr>
              <a:t>H &gt; 0 and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S &lt; 0, then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 is positive at all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4149" y="4769873"/>
            <a:ext cx="6200263" cy="1129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00259" y="1334698"/>
            <a:ext cx="241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G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dirty="0"/>
              <a:t>H</a:t>
            </a:r>
            <a:r>
              <a:rPr lang="en-US" sz="2800" baseline="-25000" dirty="0"/>
              <a:t>  </a:t>
            </a:r>
            <a:r>
              <a:rPr lang="en-US" sz="2800" dirty="0"/>
              <a:t>-  T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761742" y="1021383"/>
            <a:ext cx="233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&lt; 0	Spontaneous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3415" y="1344606"/>
            <a:ext cx="27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&gt; 0	</a:t>
            </a:r>
            <a:r>
              <a:rPr lang="en-US" dirty="0" err="1">
                <a:solidFill>
                  <a:srgbClr val="FF0000"/>
                </a:solidFill>
              </a:rPr>
              <a:t>Nonspontaneous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095" y="1677870"/>
            <a:ext cx="21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G = 0	Equilibrium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5664" y="2247584"/>
            <a:ext cx="7421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3) 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 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&lt; 0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22080" y="2755318"/>
            <a:ext cx="7421920" cy="9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&lt; T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is positive.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	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&gt; T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is negative.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82199" y="4374274"/>
            <a:ext cx="7421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2) 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 &gt;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&gt; 0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718615" y="4882008"/>
            <a:ext cx="7421920" cy="9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&lt; T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is negative.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	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&gt; T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is positive.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8674" y="3584863"/>
            <a:ext cx="312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Nonspontaneous</a:t>
            </a:r>
            <a:r>
              <a:rPr lang="en-US" sz="2000" dirty="0">
                <a:solidFill>
                  <a:srgbClr val="FF0000"/>
                </a:solidFill>
              </a:rPr>
              <a:t> at high 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Spontaneous at low 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6997" y="2254182"/>
            <a:ext cx="481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Enthalpically</a:t>
            </a:r>
            <a:r>
              <a:rPr lang="en-US" dirty="0">
                <a:solidFill>
                  <a:srgbClr val="0000FF"/>
                </a:solidFill>
              </a:rPr>
              <a:t> favorable, </a:t>
            </a:r>
            <a:r>
              <a:rPr lang="en-US" dirty="0" err="1">
                <a:solidFill>
                  <a:srgbClr val="0000FF"/>
                </a:solidFill>
              </a:rPr>
              <a:t>entropically</a:t>
            </a:r>
            <a:r>
              <a:rPr lang="en-US" dirty="0">
                <a:solidFill>
                  <a:srgbClr val="0000FF"/>
                </a:solidFill>
              </a:rPr>
              <a:t> unfavorable)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4315" y="4372120"/>
            <a:ext cx="481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Enthalpically</a:t>
            </a:r>
            <a:r>
              <a:rPr lang="en-US" dirty="0">
                <a:solidFill>
                  <a:srgbClr val="0000FF"/>
                </a:solidFill>
              </a:rPr>
              <a:t> unfavorable, </a:t>
            </a:r>
            <a:r>
              <a:rPr lang="en-US" dirty="0" err="1">
                <a:solidFill>
                  <a:srgbClr val="0000FF"/>
                </a:solidFill>
              </a:rPr>
              <a:t>entropically</a:t>
            </a:r>
            <a:r>
              <a:rPr lang="en-US" dirty="0">
                <a:solidFill>
                  <a:srgbClr val="0000FF"/>
                </a:solidFill>
              </a:rPr>
              <a:t> favorable)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1" y="5794389"/>
            <a:ext cx="312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Spontaneous at high T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Nonspontaneous</a:t>
            </a:r>
            <a:r>
              <a:rPr lang="en-US" sz="2000" dirty="0">
                <a:solidFill>
                  <a:srgbClr val="FF0000"/>
                </a:solidFill>
              </a:rPr>
              <a:t> at low 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36E9C-91AE-40A5-88C6-A5754E03F80B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02000" y="995099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pic>
        <p:nvPicPr>
          <p:cNvPr id="38916" name="Picture 7" descr="D:\Ramesh dont del\CHANG-11e\Art File\labeled_jpegs\17_labeled_images\cha02680_t1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308" y="1696214"/>
            <a:ext cx="7355393" cy="23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ur25542_t1803"/>
          <p:cNvPicPr>
            <a:picLocks noChangeAspect="1" noChangeArrowheads="1"/>
          </p:cNvPicPr>
          <p:nvPr/>
        </p:nvPicPr>
        <p:blipFill>
          <a:blip r:embed="rId3" cstate="print"/>
          <a:srcRect t="7541"/>
          <a:stretch>
            <a:fillRect/>
          </a:stretch>
        </p:blipFill>
        <p:spPr>
          <a:xfrm>
            <a:off x="679939" y="4351338"/>
            <a:ext cx="7772400" cy="186848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 Temperature Dependence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Predicting T from Gibbs Equation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92544"/>
              </p:ext>
            </p:extLst>
          </p:nvPr>
        </p:nvGraphicFramePr>
        <p:xfrm>
          <a:off x="150720" y="1412537"/>
          <a:ext cx="4036193" cy="42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5" name="Equation" r:id="rId3" imgW="2311400" imgH="241300" progId="Equation.3">
                  <p:embed/>
                </p:oleObj>
              </mc:Choice>
              <mc:Fallback>
                <p:oleObj name="Equation" r:id="rId3" imgW="23114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20" y="1412537"/>
                        <a:ext cx="4036193" cy="42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13837" y="1835921"/>
            <a:ext cx="2836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G°</a:t>
            </a:r>
            <a:r>
              <a:rPr lang="en-US" sz="2000" baseline="-25000" dirty="0" err="1">
                <a:solidFill>
                  <a:prstClr val="black"/>
                </a:solidFill>
                <a:latin typeface="Calibri"/>
              </a:rPr>
              <a:t>rxn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=    50 kJ at  5000 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305467" y="1073929"/>
            <a:ext cx="2857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G°</a:t>
            </a:r>
            <a:r>
              <a:rPr lang="en-US" sz="2000" baseline="-25000" dirty="0" err="1">
                <a:solidFill>
                  <a:prstClr val="black"/>
                </a:solidFill>
                <a:latin typeface="Calibri"/>
              </a:rPr>
              <a:t>rxn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= -133 kJ at    298 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369203" y="1071555"/>
            <a:ext cx="1544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Spontaneous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09628" y="1836905"/>
            <a:ext cx="196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alibri"/>
              </a:rPr>
              <a:t>Nonspontaneous</a:t>
            </a:r>
            <a:endParaRPr lang="en-US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025" y="2472892"/>
            <a:ext cx="915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alibri"/>
              </a:rPr>
              <a:t>Reaction spontaneity is a temperature dependent phenomenon!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Calibri"/>
              </a:rPr>
              <a:t>At what temperature will the reaction become spontaneous?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466" y="4092323"/>
            <a:ext cx="749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Find T where 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>
                <a:latin typeface="Calibri" panose="020F0502020204030204" pitchFamily="34" charset="0"/>
              </a:rPr>
              <a:t>G changes from positive to negative.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5866" y="4622507"/>
            <a:ext cx="229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I.e. when 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>
                <a:latin typeface="Calibri" panose="020F0502020204030204" pitchFamily="34" charset="0"/>
              </a:rPr>
              <a:t>G =0. 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38057" y="5237317"/>
            <a:ext cx="3257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647634" y="5912937"/>
            <a:ext cx="1843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 =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Predicting T from Gibbs Equation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3486" y="998429"/>
            <a:ext cx="643702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At what T is the following reaction spontaneous?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83238" y="1449052"/>
            <a:ext cx="3447739" cy="579438"/>
            <a:chOff x="2819400" y="2438400"/>
            <a:chExt cx="3447739" cy="57943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819400" y="2438400"/>
              <a:ext cx="3447739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Br</a:t>
              </a:r>
              <a:r>
                <a:rPr kumimoji="0" lang="en-US" sz="3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(l)           Br</a:t>
              </a:r>
              <a:r>
                <a:rPr kumimoji="0" lang="en-US" sz="3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(g)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976140" y="2743200"/>
              <a:ext cx="914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pic>
        <p:nvPicPr>
          <p:cNvPr id="528386" name="Picture 2" descr="http://www.crscientific.com/brominecel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74" y="1496218"/>
            <a:ext cx="1809478" cy="28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783810" y="2227613"/>
            <a:ext cx="4811860" cy="10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Given: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H°= 30.91 kJ/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ＭＳ Ｐゴシック"/>
              </a:rPr>
              <a:t>mol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</a:p>
          <a:p>
            <a:pPr marL="342900" indent="-117475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            D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S°= 93.2 J/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ＭＳ Ｐゴシック"/>
              </a:rPr>
              <a:t>mol.K</a:t>
            </a:r>
            <a:endParaRPr lang="en-US" sz="2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38531" y="3521538"/>
            <a:ext cx="3257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48108" y="4343747"/>
            <a:ext cx="1843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 = 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6015" y="5203829"/>
            <a:ext cx="5048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 = (30.91 kJ/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mol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) /(93.2 J/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mol.K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)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691547" y="6112991"/>
            <a:ext cx="179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 = 331.7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180" y="4440467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400" i="1" kern="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 &gt; 0, 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400" i="1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 &gt; 0</a:t>
            </a:r>
          </a:p>
          <a:p>
            <a:pPr marL="0" lvl="1" algn="ctr"/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The reaction will be spontaneous when  T &gt; 331.7 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63327" y="5204080"/>
            <a:ext cx="530942" cy="530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03521" y="5238495"/>
            <a:ext cx="530942" cy="530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13" grpId="0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D475-7E66-46CD-8FA4-F260D392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" y="86490"/>
            <a:ext cx="7034634" cy="62255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758709-B9FE-4B17-AFA6-A81999AE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250" y="53796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55A0F4-2479-4DAF-AB6A-C337C6E6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668" y="562633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BF9F18-3C7C-4269-8698-795A961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392" y="584893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D4350-3D54-4B25-AED5-C91AAE1D5C42}"/>
              </a:ext>
            </a:extLst>
          </p:cNvPr>
          <p:cNvSpPr/>
          <p:nvPr/>
        </p:nvSpPr>
        <p:spPr>
          <a:xfrm>
            <a:off x="1274610" y="6076191"/>
            <a:ext cx="1136751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D544F98-E039-4768-8C0E-26ED26684864}"/>
              </a:ext>
            </a:extLst>
          </p:cNvPr>
          <p:cNvSpPr/>
          <p:nvPr/>
        </p:nvSpPr>
        <p:spPr>
          <a:xfrm>
            <a:off x="4571929" y="5594556"/>
            <a:ext cx="414529" cy="1219200"/>
          </a:xfrm>
          <a:prstGeom prst="leftBrace">
            <a:avLst>
              <a:gd name="adj1" fmla="val 8333"/>
              <a:gd name="adj2" fmla="val 482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FB913-5B13-47C9-8269-330FCDA15C47}"/>
              </a:ext>
            </a:extLst>
          </p:cNvPr>
          <p:cNvSpPr txBox="1"/>
          <p:nvPr/>
        </p:nvSpPr>
        <p:spPr>
          <a:xfrm>
            <a:off x="4829112" y="5560762"/>
            <a:ext cx="36530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Gibbs Free Energy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Temperature and Spontaneity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Free Energy and Equilibrium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Thermodynamics of Living Systems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A04E79-35A5-4790-83DF-4B066A3D4BB3}"/>
              </a:ext>
            </a:extLst>
          </p:cNvPr>
          <p:cNvCxnSpPr>
            <a:cxnSpLocks/>
          </p:cNvCxnSpPr>
          <p:nvPr/>
        </p:nvCxnSpPr>
        <p:spPr>
          <a:xfrm flipH="1">
            <a:off x="2411361" y="6190452"/>
            <a:ext cx="21584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27D3658E-AF8B-4170-B755-28F5E958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281" y="564438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6DD6B91-262E-4E64-9180-7A8C887F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021" y="5977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9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881380"/>
            <a:ext cx="8534400" cy="1200151"/>
            <a:chOff x="192" y="144"/>
            <a:chExt cx="5376" cy="75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The 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free-energy of reaction (</a:t>
              </a:r>
              <a:r>
                <a:rPr lang="en-US" sz="2400" b="1" i="1" dirty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G</a:t>
              </a:r>
              <a:r>
                <a:rPr lang="en-US" sz="2400" b="1" i="1" baseline="30000" dirty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r>
                <a:rPr lang="en-US" sz="2400" b="1" i="1" dirty="0">
                  <a:solidFill>
                    <a:srgbClr val="FF0000"/>
                  </a:solidFill>
                  <a:latin typeface="Calibri" pitchFamily="34" charset="0"/>
                </a:rPr>
                <a:t>   )</a:t>
              </a: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is the free-energy change for a reaction when it occurs under standard-state conditions.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3448" y="233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0000"/>
                  </a:solidFill>
                  <a:latin typeface="Calibri" pitchFamily="34" charset="0"/>
                </a:rPr>
                <a:t>rxn</a:t>
              </a:r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57513" y="2037080"/>
            <a:ext cx="3227387" cy="457200"/>
            <a:chOff x="1990" y="1177"/>
            <a:chExt cx="2033" cy="28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330325" y="2691130"/>
            <a:ext cx="6470650" cy="544512"/>
            <a:chOff x="158" y="1536"/>
            <a:chExt cx="4076" cy="34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Symbol" pitchFamily="18" charset="2"/>
                  </a:rPr>
                  <a:t>D</a:t>
                </a:r>
                <a:r>
                  <a:rPr lang="en-US" sz="2400" i="1" dirty="0">
                    <a:latin typeface="Arial" charset="0"/>
                  </a:rPr>
                  <a:t>G</a:t>
                </a:r>
                <a:r>
                  <a:rPr lang="en-US" sz="2400" baseline="30000" dirty="0">
                    <a:latin typeface="Arial" charset="0"/>
                  </a:rPr>
                  <a:t>0</a:t>
                </a:r>
                <a:endParaRPr lang="en-US" sz="2400" dirty="0">
                  <a:latin typeface="Arial" charset="0"/>
                </a:endParaRP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latin typeface="Arial" charset="0"/>
                  </a:rPr>
                  <a:t>rxn</a:t>
                </a: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>
                    <a:latin typeface="Arial" charset="0"/>
                  </a:rPr>
                  <a:t>n</a:t>
                </a:r>
                <a:r>
                  <a:rPr lang="en-US" sz="2400" dirty="0">
                    <a:latin typeface="Symbol" pitchFamily="18" charset="2"/>
                  </a:rPr>
                  <a:t>D</a:t>
                </a:r>
                <a:r>
                  <a:rPr lang="en-US" sz="2400" i="1" dirty="0">
                    <a:latin typeface="Arial" charset="0"/>
                  </a:rPr>
                  <a:t>G</a:t>
                </a:r>
                <a:r>
                  <a:rPr lang="en-US" sz="2400" baseline="30000" dirty="0">
                    <a:latin typeface="Arial" charset="0"/>
                  </a:rPr>
                  <a:t>0</a:t>
                </a:r>
                <a:r>
                  <a:rPr lang="en-US" sz="2400" dirty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Arial" charset="0"/>
                </a:rPr>
                <a:t>=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Arial" charset="0"/>
                </a:rPr>
                <a:t>m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>
                  <a:latin typeface="Arial" charset="0"/>
                </a:rPr>
                <a:t>G</a:t>
              </a:r>
              <a:r>
                <a:rPr lang="en-US" sz="2400" baseline="30000" dirty="0">
                  <a:latin typeface="Arial" charset="0"/>
                </a:rPr>
                <a:t>0</a:t>
              </a:r>
              <a:r>
                <a:rPr lang="en-US" sz="2400" dirty="0">
                  <a:latin typeface="Arial" charset="0"/>
                </a:rPr>
                <a:t> (reactants)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charset="0"/>
                </a:rPr>
                <a:t>f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2034353" y="3409682"/>
            <a:ext cx="5057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prstClr val="black"/>
                </a:solidFill>
              </a:rPr>
              <a:t>G°</a:t>
            </a:r>
            <a:r>
              <a:rPr lang="en-US" sz="2400" dirty="0">
                <a:solidFill>
                  <a:prstClr val="black"/>
                </a:solidFill>
              </a:rPr>
              <a:t> &lt; 0 favors products spontaneously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prstClr val="black"/>
                </a:solidFill>
              </a:rPr>
              <a:t>G°</a:t>
            </a:r>
            <a:r>
              <a:rPr lang="en-US" sz="2400" dirty="0">
                <a:solidFill>
                  <a:prstClr val="black"/>
                </a:solidFill>
              </a:rPr>
              <a:t> &gt; 0 favors reactants spontaneously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87120" y="4399280"/>
            <a:ext cx="696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Does not tell you it will go to completion!</a:t>
            </a:r>
          </a:p>
        </p:txBody>
      </p:sp>
      <p:grpSp>
        <p:nvGrpSpPr>
          <p:cNvPr id="11" name="Group 75"/>
          <p:cNvGrpSpPr/>
          <p:nvPr/>
        </p:nvGrpSpPr>
        <p:grpSpPr>
          <a:xfrm>
            <a:off x="2948146" y="5288280"/>
            <a:ext cx="3227387" cy="457200"/>
            <a:chOff x="2958306" y="5623560"/>
            <a:chExt cx="3227387" cy="457200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958306" y="5623560"/>
              <a:ext cx="3227387" cy="457200"/>
              <a:chOff x="1990" y="1177"/>
              <a:chExt cx="2033" cy="288"/>
            </a:xfrm>
          </p:grpSpPr>
          <p:sp>
            <p:nvSpPr>
              <p:cNvPr id="73" name="Text Box 6"/>
              <p:cNvSpPr txBox="1">
                <a:spLocks noChangeArrowheads="1"/>
              </p:cNvSpPr>
              <p:nvPr/>
            </p:nvSpPr>
            <p:spPr bwMode="auto">
              <a:xfrm>
                <a:off x="1990" y="1177"/>
                <a:ext cx="20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        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sz="240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2835" y="1290"/>
                <a:ext cx="3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H="1">
              <a:off x="4281248" y="5903913"/>
              <a:ext cx="575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161118" y="5084128"/>
            <a:ext cx="82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prstClr val="black"/>
                </a:solidFill>
              </a:rPr>
              <a:t>G°</a:t>
            </a:r>
            <a:r>
              <a:rPr lang="en-US" baseline="-25000" dirty="0">
                <a:solidFill>
                  <a:prstClr val="black"/>
                </a:solidFill>
              </a:rPr>
              <a:t> fwd</a:t>
            </a:r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4140798" y="5541328"/>
            <a:ext cx="78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prstClr val="black"/>
                </a:solidFill>
              </a:rPr>
              <a:t>G°</a:t>
            </a:r>
            <a:r>
              <a:rPr lang="en-US" baseline="-25000" dirty="0">
                <a:solidFill>
                  <a:prstClr val="black"/>
                </a:solidFill>
              </a:rPr>
              <a:t> rev</a:t>
            </a:r>
            <a:endParaRPr lang="en-US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6660478" y="5277168"/>
            <a:ext cx="200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prstClr val="black"/>
                </a:solidFill>
              </a:rPr>
              <a:t>G°</a:t>
            </a:r>
            <a:r>
              <a:rPr lang="en-US" baseline="-25000" dirty="0">
                <a:solidFill>
                  <a:prstClr val="black"/>
                </a:solidFill>
              </a:rPr>
              <a:t> fwd</a:t>
            </a:r>
            <a:r>
              <a:rPr lang="en-US" dirty="0">
                <a:solidFill>
                  <a:prstClr val="black"/>
                </a:solidFill>
              </a:rPr>
              <a:t>  =  -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>
                <a:solidFill>
                  <a:prstClr val="black"/>
                </a:solidFill>
              </a:rPr>
              <a:t>G°</a:t>
            </a:r>
            <a:r>
              <a:rPr lang="en-US" baseline="-25000" dirty="0">
                <a:solidFill>
                  <a:prstClr val="black"/>
                </a:solidFill>
              </a:rPr>
              <a:t> rev</a:t>
            </a:r>
            <a:endParaRPr lang="en-US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563880" y="5993527"/>
            <a:ext cx="8016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</a:pPr>
            <a:r>
              <a:rPr lang="en-US" altLang="en-US" dirty="0"/>
              <a:t>The value of </a:t>
            </a:r>
            <a:r>
              <a:rPr lang="en-US" altLang="en-US" sz="2000" dirty="0">
                <a:sym typeface="Symbol"/>
              </a:rPr>
              <a:t></a:t>
            </a:r>
            <a:r>
              <a:rPr lang="en-US" altLang="en-US" sz="2000" i="1" dirty="0">
                <a:sym typeface="Symbol"/>
              </a:rPr>
              <a:t>G</a:t>
            </a:r>
            <a:r>
              <a:rPr lang="en-US" altLang="en-US" sz="2000" dirty="0">
                <a:sym typeface="Symbol"/>
              </a:rPr>
              <a:t>°</a:t>
            </a:r>
            <a:r>
              <a:rPr lang="en-US" altLang="en-US" dirty="0">
                <a:sym typeface="Symbol"/>
              </a:rPr>
              <a:t> calculated under the standard conditions characterizes the “driving force” of the reaction towards equilibrium.</a:t>
            </a:r>
            <a:endParaRPr lang="en-US" alt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26429" y="1020637"/>
            <a:ext cx="6691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7030A0"/>
                </a:solidFill>
                <a:latin typeface="Calibri" pitchFamily="34" charset="0"/>
              </a:rPr>
              <a:t>If we mix reactants and products together will the reaction occur?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  <a:latin typeface="Calibri"/>
              </a:rPr>
              <a:t>Predicting Spontaneity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68400" y="2609744"/>
            <a:ext cx="3417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Nonspontaneous process: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06700" y="2084579"/>
            <a:ext cx="176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Equilibrium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18038" y="2086811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30738" y="2620211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&lt; 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63700" y="3208876"/>
            <a:ext cx="2915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Spontaneous process: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30738" y="3219343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&gt; 0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25781" y="4316604"/>
            <a:ext cx="268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sys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surr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38600" y="4778269"/>
            <a:ext cx="393700" cy="438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599" y="5203515"/>
            <a:ext cx="25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Can calculate from:</a:t>
            </a:r>
          </a:p>
        </p:txBody>
      </p: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1444625" y="5646587"/>
            <a:ext cx="5641975" cy="530225"/>
            <a:chOff x="847" y="1612"/>
            <a:chExt cx="3554" cy="334"/>
          </a:xfrm>
        </p:grpSpPr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47" y="1617"/>
              <a:ext cx="574" cy="329"/>
              <a:chOff x="278" y="2086"/>
              <a:chExt cx="574" cy="329"/>
            </a:xfrm>
          </p:grpSpPr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rxn</a:t>
                </a:r>
              </a:p>
            </p:txBody>
          </p:sp>
        </p:grp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</a:rPr>
                <a:t>nS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</a:rPr>
                <a:t>(products)</a:t>
              </a:r>
            </a:p>
          </p:txBody>
        </p: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128" y="1615"/>
              <a:ext cx="1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</a:rPr>
                <a:t>mS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</a:rPr>
                <a:t>(reactants)</a:t>
              </a: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2962" y="161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8" name="Text Box 45"/>
            <p:cNvSpPr txBox="1">
              <a:spLocks noChangeArrowheads="1"/>
            </p:cNvSpPr>
            <p:nvPr/>
          </p:nvSpPr>
          <p:spPr bwMode="auto">
            <a:xfrm>
              <a:off x="2818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cxnSp>
        <p:nvCxnSpPr>
          <p:cNvPr id="31" name="Straight Arrow Connector 30"/>
          <p:cNvCxnSpPr>
            <a:stCxn id="35" idx="1"/>
          </p:cNvCxnSpPr>
          <p:nvPr/>
        </p:nvCxnSpPr>
        <p:spPr>
          <a:xfrm flipH="1">
            <a:off x="5802242" y="4195868"/>
            <a:ext cx="547830" cy="351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50072" y="3841925"/>
            <a:ext cx="256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we know </a:t>
            </a:r>
            <a:r>
              <a:rPr lang="en-US" sz="20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surr</a:t>
            </a:r>
            <a:r>
              <a:rPr lang="en-US" sz="2000" dirty="0">
                <a:solidFill>
                  <a:srgbClr val="FF0000"/>
                </a:solidFill>
              </a:rPr>
              <a:t> we can calculate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univ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3" name="Picture 25">
            <a:extLst>
              <a:ext uri="{FF2B5EF4-FFF2-40B4-BE49-F238E27FC236}">
                <a16:creationId xmlns:a16="http://schemas.microsoft.com/office/drawing/2014/main" id="{21A3077E-0D95-434B-AB64-5556E67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793" y="1449281"/>
            <a:ext cx="1379556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B6E46887-CC5B-47A6-9E59-A05FCC6FE2EC}"/>
              </a:ext>
            </a:extLst>
          </p:cNvPr>
          <p:cNvSpPr txBox="1">
            <a:spLocks noChangeArrowheads="1"/>
          </p:cNvSpPr>
          <p:nvPr/>
        </p:nvSpPr>
        <p:spPr bwMode="auto">
          <a:xfrm rot="18019393">
            <a:off x="7692813" y="2990043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030A0"/>
                </a:solidFill>
                <a:latin typeface="Arial" charset="0"/>
              </a:rPr>
              <a:t>system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08177393-E71E-45E7-9A9C-CC806A845194}"/>
              </a:ext>
            </a:extLst>
          </p:cNvPr>
          <p:cNvSpPr txBox="1">
            <a:spLocks noChangeArrowheads="1"/>
          </p:cNvSpPr>
          <p:nvPr/>
        </p:nvSpPr>
        <p:spPr bwMode="auto">
          <a:xfrm rot="18019393">
            <a:off x="6556613" y="2445714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030A0"/>
                </a:solidFill>
                <a:latin typeface="Arial" charset="0"/>
              </a:rPr>
              <a:t>surrounding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5" grpId="0"/>
      <p:bldP spid="34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82433" y="1164322"/>
            <a:ext cx="2765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>
                <a:solidFill>
                  <a:prstClr val="black"/>
                </a:solidFill>
              </a:rPr>
              <a:t>G°</a:t>
            </a:r>
            <a:r>
              <a:rPr lang="en-US" sz="3600" dirty="0">
                <a:solidFill>
                  <a:prstClr val="black"/>
                </a:solidFill>
              </a:rPr>
              <a:t> = -R T </a:t>
            </a:r>
            <a:r>
              <a:rPr lang="en-US" sz="3600" dirty="0" err="1">
                <a:solidFill>
                  <a:prstClr val="black"/>
                </a:solidFill>
              </a:rPr>
              <a:t>lnK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3320" y="323"/>
            <a:ext cx="681228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Free Energy and Equilibrium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8067" y="213689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23050" y="1717040"/>
            <a:ext cx="802470" cy="490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1360" y="173736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46537" y="249249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19040" y="1706880"/>
            <a:ext cx="386080" cy="6400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26561" y="236041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33440" y="142240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92313" y="1202174"/>
            <a:ext cx="2117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equilibrium constant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i="1" dirty="0" err="1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 err="1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 err="1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>
                <a:solidFill>
                  <a:srgbClr val="0000FF"/>
                </a:solidFill>
                <a:latin typeface="Calibri" pitchFamily="34" charset="0"/>
              </a:rPr>
              <a:t>sp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, etc.)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7"/>
          <p:cNvSpPr>
            <a:spLocks noGrp="1" noChangeArrowheads="1"/>
          </p:cNvSpPr>
          <p:nvPr>
            <p:ph idx="1"/>
          </p:nvPr>
        </p:nvSpPr>
        <p:spPr>
          <a:xfrm>
            <a:off x="797560" y="3311704"/>
            <a:ext cx="7533640" cy="3016210"/>
          </a:xfrm>
        </p:spPr>
        <p:txBody>
          <a:bodyPr wrap="square">
            <a:spAutoFit/>
          </a:bodyPr>
          <a:lstStyle/>
          <a:p>
            <a:pPr marL="338138" indent="-338138"/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Arguably most important equation in chemical thermodynamics!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It allows us to calculate the extent of a chemical reaction if its enthalpy and entropy changes are known.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The changes in enthalpy and entropy can be evaluated by measuring the variation of the equilibrium constant with temperature.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/>
              <a:t>This relationship is only valid for the standard conditions, i.e. when the activities of all reactants and products are equal to 1.</a:t>
            </a:r>
            <a:endParaRPr lang="en-US" altLang="en-US" sz="2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21767" y="2506073"/>
            <a:ext cx="552060" cy="4216328"/>
            <a:chOff x="4704" y="1104"/>
            <a:chExt cx="384" cy="2976"/>
          </a:xfrm>
        </p:grpSpPr>
        <p:sp>
          <p:nvSpPr>
            <p:cNvPr id="21541" name="AutoShape 37"/>
            <p:cNvSpPr>
              <a:spLocks noChangeArrowheads="1"/>
            </p:cNvSpPr>
            <p:nvPr/>
          </p:nvSpPr>
          <p:spPr bwMode="auto">
            <a:xfrm>
              <a:off x="4704" y="1104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 rot="5400000">
              <a:off x="4035" y="2409"/>
              <a:ext cx="17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FORWARD REACTION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504820" y="2438067"/>
            <a:ext cx="552060" cy="4216328"/>
            <a:chOff x="5040" y="1056"/>
            <a:chExt cx="384" cy="2976"/>
          </a:xfrm>
        </p:grpSpPr>
        <p:sp>
          <p:nvSpPr>
            <p:cNvPr id="21543" name="AutoShape 39"/>
            <p:cNvSpPr>
              <a:spLocks noChangeArrowheads="1"/>
            </p:cNvSpPr>
            <p:nvPr/>
          </p:nvSpPr>
          <p:spPr bwMode="auto">
            <a:xfrm flipV="1">
              <a:off x="5040" y="1056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rgbClr val="ED181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 rot="5400000">
              <a:off x="4399" y="2551"/>
              <a:ext cx="16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REVERSE REACTION</a:t>
              </a:r>
            </a:p>
          </p:txBody>
        </p:sp>
      </p:grp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25135" y="2098041"/>
            <a:ext cx="117312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(kJ)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12308" y="2098041"/>
            <a:ext cx="414045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16429" y="2098041"/>
            <a:ext cx="3174346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Significance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94143" y="2506073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200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94143" y="2899937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94143" y="3293801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50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294143" y="3689082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94143" y="408294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294143" y="447822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4143" y="487209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94143" y="5265954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294143" y="566123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-50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294143" y="605510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-100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4143" y="645038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-200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674293" y="2506073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9x10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-36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674293" y="2899937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3x10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-18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74293" y="3293801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-9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674293" y="3689082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-2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674293" y="4082946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7x10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-1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674293" y="4478226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674293" y="487209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1.5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674293" y="5265954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5x10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674293" y="5661236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6x10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674293" y="6055100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3x10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674293" y="6450380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35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812917" y="2438067"/>
            <a:ext cx="3967933" cy="816064"/>
            <a:chOff x="2472" y="1056"/>
            <a:chExt cx="2760" cy="576"/>
          </a:xfrm>
        </p:grpSpPr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2544" y="1142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Essentially no forward reaction; reverse reaction goes to completion</a:t>
              </a:r>
            </a:p>
          </p:txBody>
        </p:sp>
        <p:sp>
          <p:nvSpPr>
            <p:cNvPr id="21535" name="AutoShape 31"/>
            <p:cNvSpPr>
              <a:spLocks/>
            </p:cNvSpPr>
            <p:nvPr/>
          </p:nvSpPr>
          <p:spPr bwMode="auto">
            <a:xfrm>
              <a:off x="2472" y="10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812917" y="4138200"/>
            <a:ext cx="3967933" cy="816064"/>
            <a:chOff x="2472" y="2256"/>
            <a:chExt cx="2760" cy="576"/>
          </a:xfrm>
        </p:grpSpPr>
        <p:sp>
          <p:nvSpPr>
            <p:cNvPr id="21536" name="AutoShape 32"/>
            <p:cNvSpPr>
              <a:spLocks/>
            </p:cNvSpPr>
            <p:nvPr/>
          </p:nvSpPr>
          <p:spPr bwMode="auto">
            <a:xfrm>
              <a:off x="2472" y="22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2544" y="2342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Forward and reverse reactions proceed to same extent</a:t>
              </a:r>
            </a:p>
          </p:txBody>
        </p:sp>
      </p:grp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1087120" y="2438067"/>
            <a:ext cx="6693730" cy="0"/>
          </a:xfrm>
          <a:prstGeom prst="line">
            <a:avLst/>
          </a:prstGeom>
          <a:noFill/>
          <a:ln w="38100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778413" y="5940337"/>
            <a:ext cx="4002436" cy="816064"/>
            <a:chOff x="2448" y="3528"/>
            <a:chExt cx="2784" cy="576"/>
          </a:xfrm>
        </p:grpSpPr>
        <p:sp>
          <p:nvSpPr>
            <p:cNvPr id="21538" name="AutoShape 34"/>
            <p:cNvSpPr>
              <a:spLocks/>
            </p:cNvSpPr>
            <p:nvPr/>
          </p:nvSpPr>
          <p:spPr bwMode="auto">
            <a:xfrm>
              <a:off x="2448" y="3528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2544" y="3528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Forward reaction goes to completion; essentially no reverse reaction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Free Energy and Equilibrium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1452880"/>
            <a:ext cx="505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 is constant so at a given temperature: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Using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and K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120" y="1036935"/>
            <a:ext cx="773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Using the table of standard free energies, calculate the equilibrium constant, </a:t>
            </a:r>
            <a:r>
              <a:rPr lang="en-US" sz="2400" i="1" dirty="0"/>
              <a:t>K</a:t>
            </a:r>
            <a:r>
              <a:rPr lang="en-US" sz="2400" i="1" baseline="-25000" dirty="0"/>
              <a:t>P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for the following reaction </a:t>
            </a:r>
            <a:r>
              <a:rPr lang="en-US" sz="2400" dirty="0"/>
              <a:t>at 25 </a:t>
            </a:r>
            <a:r>
              <a:rPr lang="en-US" sz="2400" dirty="0">
                <a:sym typeface="Symbol" pitchFamily="18" charset="2"/>
              </a:rPr>
              <a:t>C.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676" y="1977261"/>
            <a:ext cx="5180648" cy="523220"/>
            <a:chOff x="1981676" y="1977261"/>
            <a:chExt cx="5180648" cy="52322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8403" y="2103120"/>
              <a:ext cx="670717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981676" y="1977261"/>
              <a:ext cx="5180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2HCl(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                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H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  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+   Cl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247640" y="4973320"/>
            <a:ext cx="3784600" cy="1637904"/>
            <a:chOff x="4902200" y="1016000"/>
            <a:chExt cx="3784600" cy="1637904"/>
          </a:xfrm>
        </p:grpSpPr>
        <p:grpSp>
          <p:nvGrpSpPr>
            <p:cNvPr id="8" name="Group 36"/>
            <p:cNvGrpSpPr/>
            <p:nvPr/>
          </p:nvGrpSpPr>
          <p:grpSpPr>
            <a:xfrm>
              <a:off x="4902200" y="1016000"/>
              <a:ext cx="3635550" cy="1637904"/>
              <a:chOff x="4953000" y="1308100"/>
              <a:chExt cx="3635550" cy="163790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From appendix 3: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56200" y="1745675"/>
                <a:ext cx="343235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>
                    <a:sym typeface="Symbol" pitchFamily="18" charset="2"/>
                  </a:rPr>
                  <a:t></a:t>
                </a:r>
                <a:r>
                  <a:rPr lang="en-US" sz="2000" b="1" baseline="-25000" dirty="0" err="1">
                    <a:sym typeface="Symbol" pitchFamily="18" charset="2"/>
                  </a:rPr>
                  <a:t>f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20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902200" y="1041400"/>
              <a:ext cx="3784600" cy="15113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830705" y="2653032"/>
            <a:ext cx="5457825" cy="485775"/>
            <a:chOff x="158" y="1536"/>
            <a:chExt cx="3438" cy="306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58" y="1541"/>
              <a:ext cx="531" cy="292"/>
              <a:chOff x="278" y="2086"/>
              <a:chExt cx="531" cy="292"/>
            </a:xfrm>
          </p:grpSpPr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Symbol" pitchFamily="18" charset="2"/>
                  </a:rPr>
                  <a:t>D</a:t>
                </a:r>
                <a:r>
                  <a:rPr lang="en-US" i="1" dirty="0">
                    <a:latin typeface="Arial" charset="0"/>
                  </a:rPr>
                  <a:t>G</a:t>
                </a:r>
                <a:r>
                  <a:rPr lang="en-US" baseline="30000" dirty="0">
                    <a:latin typeface="Arial" charset="0"/>
                  </a:rPr>
                  <a:t>0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>
                    <a:latin typeface="Arial" charset="0"/>
                  </a:rPr>
                  <a:t>rxn</a:t>
                </a:r>
                <a:endParaRPr lang="en-US" sz="1400" dirty="0">
                  <a:latin typeface="Arial" charset="0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978" y="1542"/>
              <a:ext cx="1147" cy="300"/>
              <a:chOff x="747" y="3670"/>
              <a:chExt cx="1147" cy="300"/>
            </a:xfrm>
          </p:grpSpPr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1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>
                    <a:latin typeface="Arial" charset="0"/>
                  </a:rPr>
                  <a:t>n</a:t>
                </a:r>
                <a:r>
                  <a:rPr lang="en-US" dirty="0">
                    <a:latin typeface="Symbol" pitchFamily="18" charset="2"/>
                  </a:rPr>
                  <a:t>D</a:t>
                </a:r>
                <a:r>
                  <a:rPr lang="en-US" i="1" dirty="0">
                    <a:latin typeface="Arial" charset="0"/>
                  </a:rPr>
                  <a:t>G</a:t>
                </a:r>
                <a:r>
                  <a:rPr lang="en-US" baseline="30000" dirty="0">
                    <a:latin typeface="Arial" charset="0"/>
                  </a:rPr>
                  <a:t>0</a:t>
                </a:r>
                <a:r>
                  <a:rPr lang="en-US" dirty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1042" y="3776"/>
                <a:ext cx="1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latin typeface="Arial" charset="0"/>
                </a:rPr>
                <a:t>=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2368" y="1536"/>
              <a:ext cx="1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Arial" charset="0"/>
                </a:rPr>
                <a:t>m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i="1" dirty="0">
                  <a:latin typeface="Arial" charset="0"/>
                </a:rPr>
                <a:t>G</a:t>
              </a:r>
              <a:r>
                <a:rPr lang="en-US" baseline="30000" dirty="0">
                  <a:latin typeface="Arial" charset="0"/>
                </a:rPr>
                <a:t>0</a:t>
              </a:r>
              <a:r>
                <a:rPr lang="en-US" dirty="0">
                  <a:latin typeface="Arial" charset="0"/>
                </a:rPr>
                <a:t> (reactants)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2703" y="1642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charset="0"/>
                </a:rPr>
                <a:t>f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219" y="1538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2094" y="1536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latin typeface="Arial" charset="0"/>
                </a:rPr>
                <a:t>-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27580" y="3255455"/>
            <a:ext cx="4691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i="1" dirty="0">
                <a:latin typeface="Arial" charset="0"/>
              </a:rPr>
              <a:t>G</a:t>
            </a:r>
            <a:r>
              <a:rPr lang="en-US" sz="2000" baseline="30000" dirty="0">
                <a:latin typeface="Arial" charset="0"/>
              </a:rPr>
              <a:t>0</a:t>
            </a:r>
            <a:r>
              <a:rPr lang="en-US" sz="2000" baseline="-25000" dirty="0">
                <a:latin typeface="Arial" charset="0"/>
              </a:rPr>
              <a:t>rxn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ym typeface="Symbol" pitchFamily="18" charset="2"/>
              </a:rPr>
              <a:t>= [1(0) + 1(0)]  -  [2(95.3 kJ/mol)]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49241" y="3762047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i="1" dirty="0">
                <a:latin typeface="Arial" charset="0"/>
              </a:rPr>
              <a:t>G</a:t>
            </a:r>
            <a:r>
              <a:rPr lang="en-US" sz="2000" baseline="30000" dirty="0">
                <a:latin typeface="Arial" charset="0"/>
              </a:rPr>
              <a:t>0</a:t>
            </a:r>
            <a:r>
              <a:rPr lang="en-US" sz="2000" baseline="-25000" dirty="0">
                <a:latin typeface="Arial" charset="0"/>
              </a:rPr>
              <a:t>rxn 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= 190.6 kJ/mol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92800" y="365760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Non-spontaneous!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Favors reactants!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463622" y="43545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K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Using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and K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120" y="1036935"/>
            <a:ext cx="773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Using the table of standard free energies, calculate the equilibrium constant, </a:t>
            </a:r>
            <a:r>
              <a:rPr lang="en-US" sz="2400" i="1" dirty="0"/>
              <a:t>K</a:t>
            </a:r>
            <a:r>
              <a:rPr lang="en-US" sz="2400" i="1" baseline="-25000" dirty="0"/>
              <a:t>P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for the following reaction </a:t>
            </a:r>
            <a:r>
              <a:rPr lang="en-US" sz="2400" dirty="0"/>
              <a:t>at 25 </a:t>
            </a:r>
            <a:r>
              <a:rPr lang="en-US" sz="2400" dirty="0">
                <a:sym typeface="Symbol" pitchFamily="18" charset="2"/>
              </a:rPr>
              <a:t>C.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676" y="1977261"/>
            <a:ext cx="5180648" cy="523220"/>
            <a:chOff x="1981676" y="1977261"/>
            <a:chExt cx="5180648" cy="52322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8403" y="2103120"/>
              <a:ext cx="670717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981676" y="1977261"/>
              <a:ext cx="5180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2HCl(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                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H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  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+   Cl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830705" y="2653032"/>
            <a:ext cx="5457825" cy="485775"/>
            <a:chOff x="158" y="1536"/>
            <a:chExt cx="3438" cy="306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58" y="1541"/>
              <a:ext cx="531" cy="292"/>
              <a:chOff x="278" y="2086"/>
              <a:chExt cx="531" cy="292"/>
            </a:xfrm>
          </p:grpSpPr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Symbol" pitchFamily="18" charset="2"/>
                  </a:rPr>
                  <a:t>D</a:t>
                </a:r>
                <a:r>
                  <a:rPr lang="en-US" i="1" dirty="0">
                    <a:latin typeface="Arial" charset="0"/>
                  </a:rPr>
                  <a:t>G</a:t>
                </a:r>
                <a:r>
                  <a:rPr lang="en-US" baseline="30000" dirty="0">
                    <a:latin typeface="Arial" charset="0"/>
                  </a:rPr>
                  <a:t>0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>
                    <a:latin typeface="Arial" charset="0"/>
                  </a:rPr>
                  <a:t>rxn</a:t>
                </a:r>
                <a:endParaRPr lang="en-US" sz="1400" dirty="0">
                  <a:latin typeface="Arial" charset="0"/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978" y="1542"/>
              <a:ext cx="1147" cy="300"/>
              <a:chOff x="747" y="3670"/>
              <a:chExt cx="1147" cy="300"/>
            </a:xfrm>
          </p:grpSpPr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1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>
                    <a:latin typeface="Arial" charset="0"/>
                  </a:rPr>
                  <a:t>n</a:t>
                </a:r>
                <a:r>
                  <a:rPr lang="en-US" dirty="0">
                    <a:latin typeface="Symbol" pitchFamily="18" charset="2"/>
                  </a:rPr>
                  <a:t>D</a:t>
                </a:r>
                <a:r>
                  <a:rPr lang="en-US" i="1" dirty="0">
                    <a:latin typeface="Arial" charset="0"/>
                  </a:rPr>
                  <a:t>G</a:t>
                </a:r>
                <a:r>
                  <a:rPr lang="en-US" baseline="30000" dirty="0">
                    <a:latin typeface="Arial" charset="0"/>
                  </a:rPr>
                  <a:t>0</a:t>
                </a:r>
                <a:r>
                  <a:rPr lang="en-US" dirty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1042" y="3776"/>
                <a:ext cx="1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latin typeface="Arial" charset="0"/>
                </a:rPr>
                <a:t>=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2368" y="1536"/>
              <a:ext cx="1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Arial" charset="0"/>
                </a:rPr>
                <a:t>m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i="1" dirty="0">
                  <a:latin typeface="Arial" charset="0"/>
                </a:rPr>
                <a:t>G</a:t>
              </a:r>
              <a:r>
                <a:rPr lang="en-US" baseline="30000" dirty="0">
                  <a:latin typeface="Arial" charset="0"/>
                </a:rPr>
                <a:t>0</a:t>
              </a:r>
              <a:r>
                <a:rPr lang="en-US" dirty="0">
                  <a:latin typeface="Arial" charset="0"/>
                </a:rPr>
                <a:t> (reactants)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2703" y="1642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Arial" charset="0"/>
                </a:rPr>
                <a:t>f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219" y="1538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2094" y="1536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latin typeface="Arial" charset="0"/>
                </a:rPr>
                <a:t>-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27580" y="3255455"/>
            <a:ext cx="4691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i="1" dirty="0">
                <a:latin typeface="Arial" charset="0"/>
              </a:rPr>
              <a:t>G</a:t>
            </a:r>
            <a:r>
              <a:rPr lang="en-US" sz="2000" baseline="30000" dirty="0">
                <a:latin typeface="Arial" charset="0"/>
              </a:rPr>
              <a:t>0</a:t>
            </a:r>
            <a:r>
              <a:rPr lang="en-US" sz="2000" baseline="-25000" dirty="0">
                <a:latin typeface="Arial" charset="0"/>
              </a:rPr>
              <a:t>rxn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ym typeface="Symbol" pitchFamily="18" charset="2"/>
              </a:rPr>
              <a:t>= [1(0) + 1(0)]  -  [2(95.3 kJ/mol)]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49241" y="3762047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i="1" dirty="0">
                <a:latin typeface="Arial" charset="0"/>
              </a:rPr>
              <a:t>G</a:t>
            </a:r>
            <a:r>
              <a:rPr lang="en-US" sz="2000" baseline="30000" dirty="0">
                <a:latin typeface="Arial" charset="0"/>
              </a:rPr>
              <a:t>0</a:t>
            </a:r>
            <a:r>
              <a:rPr lang="en-US" sz="2000" baseline="-25000" dirty="0">
                <a:latin typeface="Arial" charset="0"/>
              </a:rPr>
              <a:t>rxn 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= 190.6 kJ/mol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92800" y="365760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Non-spontaneous!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Favors reactants!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463622" y="43545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59840" y="4909622"/>
            <a:ext cx="6756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sym typeface="Symbol" pitchFamily="18" charset="2"/>
              </a:rPr>
              <a:t>190.6 kJ/mol =  (8.314 J/</a:t>
            </a:r>
            <a:r>
              <a:rPr lang="en-US" sz="2400" kern="0" dirty="0" err="1">
                <a:solidFill>
                  <a:srgbClr val="000000"/>
                </a:solidFill>
              </a:rPr>
              <a:t>K·mol</a:t>
            </a:r>
            <a:r>
              <a:rPr lang="en-US" sz="2400" kern="0" dirty="0">
                <a:solidFill>
                  <a:srgbClr val="000000"/>
                </a:solidFill>
              </a:rPr>
              <a:t>)(</a:t>
            </a:r>
            <a:r>
              <a:rPr lang="en-US" sz="2400" dirty="0"/>
              <a:t>25</a:t>
            </a:r>
            <a:r>
              <a:rPr lang="en-US" sz="2400" dirty="0">
                <a:sym typeface="Symbol" pitchFamily="18" charset="2"/>
              </a:rPr>
              <a:t>C</a:t>
            </a:r>
            <a:r>
              <a:rPr lang="en-US" sz="2400" kern="0" dirty="0">
                <a:solidFill>
                  <a:srgbClr val="000000"/>
                </a:solidFill>
              </a:rPr>
              <a:t>) </a:t>
            </a:r>
            <a:r>
              <a:rPr lang="en-US" sz="2400" kern="0" dirty="0" err="1">
                <a:solidFill>
                  <a:srgbClr val="000000"/>
                </a:solidFill>
              </a:rPr>
              <a:t>ln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i="1" kern="0" dirty="0">
                <a:solidFill>
                  <a:srgbClr val="000000"/>
                </a:solidFill>
              </a:rPr>
              <a:t>K</a:t>
            </a:r>
            <a:r>
              <a:rPr lang="en-US" sz="2400" i="1" kern="0" baseline="-25000" dirty="0">
                <a:solidFill>
                  <a:srgbClr val="000000"/>
                </a:solidFill>
              </a:rPr>
              <a:t>P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433832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7208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600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3128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9760" y="5389245"/>
            <a:ext cx="0" cy="39179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422050" y="536892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correct units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93800" y="5803702"/>
            <a:ext cx="6756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sym typeface="Symbol" pitchFamily="18" charset="2"/>
              </a:rPr>
              <a:t>190.6 kJ/mol =  (8.314 </a:t>
            </a:r>
            <a:r>
              <a:rPr lang="en-US" sz="2400" dirty="0">
                <a:sym typeface="Symbol" pitchFamily="18" charset="2"/>
              </a:rPr>
              <a:t>x 10</a:t>
            </a:r>
            <a:r>
              <a:rPr lang="en-US" sz="2400" baseline="30000" dirty="0">
                <a:sym typeface="Symbol" pitchFamily="18" charset="2"/>
              </a:rPr>
              <a:t>3</a:t>
            </a:r>
            <a:r>
              <a:rPr lang="en-US" sz="2400" dirty="0">
                <a:sym typeface="Symbol" pitchFamily="18" charset="2"/>
              </a:rPr>
              <a:t> kJ/</a:t>
            </a:r>
            <a:r>
              <a:rPr lang="en-US" sz="2400" dirty="0" err="1"/>
              <a:t>K·mol</a:t>
            </a:r>
            <a:r>
              <a:rPr lang="en-US" sz="2400" dirty="0"/>
              <a:t>)(298 K) </a:t>
            </a:r>
            <a:r>
              <a:rPr lang="en-US" sz="2400" kern="0" dirty="0" err="1">
                <a:solidFill>
                  <a:srgbClr val="000000"/>
                </a:solidFill>
              </a:rPr>
              <a:t>ln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i="1" kern="0" dirty="0">
                <a:solidFill>
                  <a:srgbClr val="000000"/>
                </a:solidFill>
              </a:rPr>
              <a:t>K</a:t>
            </a:r>
            <a:r>
              <a:rPr lang="en-US" sz="2400" i="1" kern="0" baseline="-25000" dirty="0">
                <a:solidFill>
                  <a:srgbClr val="000000"/>
                </a:solidFill>
              </a:rPr>
              <a:t>P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33241" y="6312654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K</a:t>
            </a:r>
            <a:r>
              <a:rPr lang="en-US" sz="2400" i="1" baseline="-25000" dirty="0"/>
              <a:t>P</a:t>
            </a:r>
            <a:r>
              <a:rPr lang="en-US" sz="2400" dirty="0">
                <a:sym typeface="Symbol" pitchFamily="18" charset="2"/>
              </a:rPr>
              <a:t> = 3.98 x 10</a:t>
            </a:r>
            <a:r>
              <a:rPr lang="en-US" sz="2400" baseline="30000" dirty="0">
                <a:sym typeface="Symbol" pitchFamily="18" charset="2"/>
              </a:rPr>
              <a:t>34</a:t>
            </a:r>
            <a:r>
              <a:rPr lang="en-US" sz="2400" dirty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5794683" y="6373614"/>
            <a:ext cx="1781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Favors reactants!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Free Energy and Equilibrium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054679" y="1649741"/>
            <a:ext cx="1881019" cy="939145"/>
            <a:chOff x="3477079" y="1639581"/>
            <a:chExt cx="1881019" cy="939145"/>
          </a:xfrm>
        </p:grpSpPr>
        <p:sp>
          <p:nvSpPr>
            <p:cNvPr id="48" name="Rectangle 47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24215" y="1639581"/>
              <a:ext cx="83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G°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626197" y="2103120"/>
              <a:ext cx="568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23520" y="2862252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Substitution: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8833" y="18860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Rearrange: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237515" y="3294030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>
                <a:solidFill>
                  <a:prstClr val="black"/>
                </a:solidFill>
              </a:rPr>
              <a:t>G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prstClr val="black"/>
                </a:solidFill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-  T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>
                <a:solidFill>
                  <a:prstClr val="black"/>
                </a:solidFill>
              </a:rPr>
              <a:t>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2044519" y="2696221"/>
            <a:ext cx="2587942" cy="939145"/>
            <a:chOff x="3477079" y="1639581"/>
            <a:chExt cx="2587942" cy="939145"/>
          </a:xfrm>
        </p:grpSpPr>
        <p:sp>
          <p:nvSpPr>
            <p:cNvPr id="62" name="Rectangle 61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4215" y="1639581"/>
              <a:ext cx="1540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H - T</a:t>
              </a:r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4595718" y="2103120"/>
              <a:ext cx="12970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7"/>
          <p:cNvGrpSpPr/>
          <p:nvPr/>
        </p:nvGrpSpPr>
        <p:grpSpPr>
          <a:xfrm>
            <a:off x="2054679" y="3884941"/>
            <a:ext cx="2620522" cy="955020"/>
            <a:chOff x="2572839" y="3884941"/>
            <a:chExt cx="2620522" cy="955020"/>
          </a:xfrm>
        </p:grpSpPr>
        <p:sp>
          <p:nvSpPr>
            <p:cNvPr id="70" name="Rectangle 69"/>
            <p:cNvSpPr/>
            <p:nvPr/>
          </p:nvSpPr>
          <p:spPr>
            <a:xfrm>
              <a:off x="2572839" y="406750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5410" y="405797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99655" y="3884941"/>
              <a:ext cx="15937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H    T</a:t>
              </a:r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86480" y="430086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3691478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95883" y="4316741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521200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08833" y="409080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Rearrange: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31838" y="41688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grpSp>
        <p:nvGrpSpPr>
          <p:cNvPr id="5" name="Group 41"/>
          <p:cNvGrpSpPr/>
          <p:nvPr/>
        </p:nvGrpSpPr>
        <p:grpSpPr>
          <a:xfrm>
            <a:off x="2054679" y="5058410"/>
            <a:ext cx="2888057" cy="949940"/>
            <a:chOff x="2054679" y="5058410"/>
            <a:chExt cx="2888057" cy="949940"/>
          </a:xfrm>
        </p:grpSpPr>
        <p:sp>
          <p:nvSpPr>
            <p:cNvPr id="95" name="TextBox 94"/>
            <p:cNvSpPr txBox="1"/>
            <p:nvPr/>
          </p:nvSpPr>
          <p:spPr>
            <a:xfrm>
              <a:off x="3495040" y="50800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(</a:t>
              </a:r>
              <a:r>
                <a:rPr lang="en-US" sz="3200" dirty="0"/>
                <a:t>  </a:t>
              </a:r>
              <a:r>
                <a:rPr lang="en-US" sz="4800" dirty="0"/>
                <a:t>)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054679" y="5246052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/>
                <a:t>ln</a:t>
              </a:r>
              <a:r>
                <a:rPr lang="en-US" sz="2800" dirty="0"/>
                <a:t> K = 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87250" y="5236527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-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81495" y="5063490"/>
              <a:ext cx="6286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pitchFamily="18" charset="2"/>
                </a:rPr>
                <a:t>D</a:t>
              </a:r>
              <a:r>
                <a:rPr lang="en-US" sz="2800" i="1" dirty="0"/>
                <a:t>H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210560" y="5479415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R 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3173318" y="552702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416203" y="5485130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  <a:endParaRPr lang="en-US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4378960" y="552702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078878" y="534364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94802" y="5063490"/>
              <a:ext cx="6479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latin typeface="Symbol" pitchFamily="18" charset="2"/>
                </a:rPr>
                <a:t>D</a:t>
              </a:r>
              <a:r>
                <a:rPr lang="en-US" sz="2800" i="1" dirty="0"/>
                <a:t>S</a:t>
              </a:r>
              <a:r>
                <a:rPr lang="en-US" sz="2800" dirty="0"/>
                <a:t> 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3711798" y="5527029"/>
              <a:ext cx="3014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674126" y="5485130"/>
              <a:ext cx="359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T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70943" y="505841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1</a:t>
              </a:r>
              <a:endParaRPr lang="en-US" dirty="0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79" grpId="0"/>
      <p:bldP spid="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3495040" y="5080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</a:t>
            </a:r>
            <a:r>
              <a:rPr lang="en-US" sz="3200" dirty="0"/>
              <a:t>  </a:t>
            </a:r>
            <a:r>
              <a:rPr lang="en-US" sz="4800" dirty="0"/>
              <a:t>)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Free Energy and Equilibrium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054679" y="1649741"/>
            <a:ext cx="1881019" cy="939145"/>
            <a:chOff x="3477079" y="1639581"/>
            <a:chExt cx="1881019" cy="939145"/>
          </a:xfrm>
        </p:grpSpPr>
        <p:sp>
          <p:nvSpPr>
            <p:cNvPr id="48" name="Rectangle 47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24215" y="1639581"/>
              <a:ext cx="83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G°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626197" y="2103120"/>
              <a:ext cx="568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23520" y="2862252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Substitution: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8833" y="18860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Rearrange: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237515" y="3294030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>
                <a:solidFill>
                  <a:prstClr val="black"/>
                </a:solidFill>
              </a:rPr>
              <a:t>G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prstClr val="black"/>
                </a:solidFill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-  T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>
                <a:solidFill>
                  <a:prstClr val="black"/>
                </a:solidFill>
              </a:rPr>
              <a:t>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2044519" y="2696221"/>
            <a:ext cx="2587942" cy="939145"/>
            <a:chOff x="3477079" y="1639581"/>
            <a:chExt cx="2587942" cy="939145"/>
          </a:xfrm>
        </p:grpSpPr>
        <p:sp>
          <p:nvSpPr>
            <p:cNvPr id="62" name="Rectangle 61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4215" y="1639581"/>
              <a:ext cx="1540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H - T</a:t>
              </a:r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4595718" y="2103120"/>
              <a:ext cx="12970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7"/>
          <p:cNvGrpSpPr/>
          <p:nvPr/>
        </p:nvGrpSpPr>
        <p:grpSpPr>
          <a:xfrm>
            <a:off x="2054679" y="3884941"/>
            <a:ext cx="2620522" cy="955020"/>
            <a:chOff x="2572839" y="3884941"/>
            <a:chExt cx="2620522" cy="955020"/>
          </a:xfrm>
        </p:grpSpPr>
        <p:sp>
          <p:nvSpPr>
            <p:cNvPr id="70" name="Rectangle 69"/>
            <p:cNvSpPr/>
            <p:nvPr/>
          </p:nvSpPr>
          <p:spPr>
            <a:xfrm>
              <a:off x="2572839" y="406750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prstClr val="black"/>
                  </a:solidFill>
                </a:rPr>
                <a:t>ln</a:t>
              </a:r>
              <a:r>
                <a:rPr lang="en-US" sz="2800" dirty="0">
                  <a:solidFill>
                    <a:prstClr val="black"/>
                  </a:solidFill>
                </a:rPr>
                <a:t> K =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5410" y="405797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99655" y="3884941"/>
              <a:ext cx="15937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H    T</a:t>
              </a:r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>
                  <a:solidFill>
                    <a:prstClr val="black"/>
                  </a:solidFill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86480" y="430086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3691478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95883" y="4316741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521200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08833" y="409080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Rearrange: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054679" y="5246052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</a:rPr>
              <a:t>ln</a:t>
            </a:r>
            <a:r>
              <a:rPr lang="en-US" sz="2800" dirty="0">
                <a:solidFill>
                  <a:srgbClr val="0000FF"/>
                </a:solidFill>
              </a:rPr>
              <a:t> K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887250" y="5236527"/>
            <a:ext cx="29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81495" y="5063490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7030A0"/>
                </a:solidFill>
              </a:rPr>
              <a:t>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0560" y="5479415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3173318" y="5527029"/>
            <a:ext cx="4334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416203" y="548513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378960" y="5527029"/>
            <a:ext cx="4334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631838" y="41688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078878" y="53436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294802" y="506349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3711798" y="5527029"/>
            <a:ext cx="30140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674126" y="548513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70943" y="505841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54730" y="5974270"/>
            <a:ext cx="31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y</a:t>
            </a:r>
            <a:r>
              <a:rPr lang="en-US" sz="2400" dirty="0"/>
              <a:t>    =    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/>
              <a:t> • </a:t>
            </a:r>
            <a:r>
              <a:rPr lang="en-US" sz="2400" dirty="0">
                <a:solidFill>
                  <a:srgbClr val="FFC000"/>
                </a:solidFill>
              </a:rPr>
              <a:t>x</a:t>
            </a:r>
            <a:r>
              <a:rPr lang="en-US" sz="2400" dirty="0"/>
              <a:t>   +    b</a:t>
            </a:r>
          </a:p>
        </p:txBody>
      </p:sp>
      <p:pic>
        <p:nvPicPr>
          <p:cNvPr id="591874" name="Picture 2" descr="http://bouman.chem.georgetown.edu/S02/lect22/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4227829"/>
            <a:ext cx="3429000" cy="2057401"/>
          </a:xfrm>
          <a:prstGeom prst="rect">
            <a:avLst/>
          </a:prstGeom>
          <a:noFill/>
        </p:spPr>
      </p:pic>
      <p:pic>
        <p:nvPicPr>
          <p:cNvPr id="591876" name="Picture 4" descr="http://www.geol.ucsb.edu/faculty/hacker/geo124T/lnKvs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330" y="2194560"/>
            <a:ext cx="3213232" cy="1847128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968240" y="1452880"/>
            <a:ext cx="332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Measure equilibrium with respect to temperature: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902960" y="2174240"/>
            <a:ext cx="18084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00240" y="2936240"/>
            <a:ext cx="18084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45" grpId="0"/>
      <p:bldP spid="47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Free Energy and Equilibrium</a:t>
            </a:r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" y="1084580"/>
            <a:ext cx="3401060" cy="1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54969" y="3257878"/>
            <a:ext cx="1909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/>
              <a:t>rate</a:t>
            </a:r>
            <a:r>
              <a:rPr lang="en-US" altLang="en-US" sz="1800" baseline="-25000" dirty="0" err="1"/>
              <a:t>A</a:t>
            </a:r>
            <a:r>
              <a:rPr lang="en-US" altLang="en-US" sz="1800" baseline="-25000" dirty="0" err="1">
                <a:sym typeface="Wingdings"/>
              </a:rPr>
              <a:t>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 = </a:t>
            </a:r>
            <a:r>
              <a:rPr lang="en-US" altLang="en-US" sz="1800" i="1" dirty="0" err="1"/>
              <a:t>k</a:t>
            </a:r>
            <a:r>
              <a:rPr lang="en-US" altLang="en-US" sz="1800" i="1" baseline="-25000" dirty="0" err="1"/>
              <a:t>obs</a:t>
            </a:r>
            <a:r>
              <a:rPr lang="en-US" altLang="en-US" sz="1800" dirty="0"/>
              <a:t> [A]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62987" y="3785667"/>
            <a:ext cx="1697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/>
              <a:t>rate</a:t>
            </a:r>
            <a:r>
              <a:rPr lang="en-US" altLang="en-US" sz="1800" baseline="-25000" dirty="0" err="1"/>
              <a:t>B</a:t>
            </a:r>
            <a:r>
              <a:rPr lang="en-US" altLang="en-US" sz="1800" baseline="-25000" dirty="0" err="1">
                <a:sym typeface="Wingdings"/>
              </a:rPr>
              <a:t>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 = </a:t>
            </a:r>
            <a:r>
              <a:rPr lang="en-US" altLang="en-US" sz="1800" i="1" dirty="0" err="1"/>
              <a:t>k</a:t>
            </a:r>
            <a:r>
              <a:rPr lang="en-US" altLang="en-US" sz="1800" i="1" baseline="-25000" dirty="0" err="1"/>
              <a:t>f</a:t>
            </a:r>
            <a:r>
              <a:rPr lang="en-US" altLang="en-US" sz="1800" dirty="0"/>
              <a:t> [B]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5959215" y="2723691"/>
            <a:ext cx="1636409" cy="523220"/>
            <a:chOff x="963172" y="5402179"/>
            <a:chExt cx="1636409" cy="523220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963172" y="5402179"/>
              <a:ext cx="16364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 dirty="0"/>
                <a:t>A          B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410901" y="5592279"/>
            <a:ext cx="762000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14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0901" y="5592279"/>
                          <a:ext cx="762000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4887503" y="4199304"/>
            <a:ext cx="173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At equilibrium: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01695" y="4561073"/>
            <a:ext cx="25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rate</a:t>
            </a:r>
            <a:r>
              <a:rPr lang="en-US" altLang="en-US" baseline="-25000" dirty="0" err="1"/>
              <a:t>A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B</a:t>
            </a:r>
            <a:r>
              <a:rPr lang="en-US" altLang="en-US" dirty="0"/>
              <a:t> = </a:t>
            </a:r>
            <a:r>
              <a:rPr lang="en-US" altLang="en-US" dirty="0" err="1"/>
              <a:t>rate</a:t>
            </a:r>
            <a:r>
              <a:rPr lang="en-US" altLang="en-US" baseline="-25000" dirty="0" err="1"/>
              <a:t>B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A</a:t>
            </a:r>
            <a:endParaRPr lang="en-US" alt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79293" y="5204796"/>
            <a:ext cx="215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err="1"/>
              <a:t>k</a:t>
            </a:r>
            <a:r>
              <a:rPr lang="en-US" altLang="en-US" i="1" baseline="-25000" dirty="0" err="1"/>
              <a:t>obs</a:t>
            </a:r>
            <a:r>
              <a:rPr lang="en-US" altLang="en-US" dirty="0"/>
              <a:t> [A] =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f</a:t>
            </a:r>
            <a:r>
              <a:rPr lang="en-US" altLang="en-US" dirty="0"/>
              <a:t> [B]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6491628" y="5834062"/>
            <a:ext cx="1482664" cy="942658"/>
            <a:chOff x="3177832" y="5689200"/>
            <a:chExt cx="1482664" cy="942658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[B]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177832" y="5689200"/>
              <a:ext cx="732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/>
                <a:t>k</a:t>
              </a:r>
              <a:r>
                <a:rPr lang="en-US" altLang="en-US" i="1" baseline="-25000" dirty="0" err="1"/>
                <a:t>obs</a:t>
              </a:r>
              <a:endParaRPr lang="en-US" alt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352799" y="6154993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[A]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224373" y="6156232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/>
                <a:t>k</a:t>
              </a:r>
              <a:r>
                <a:rPr lang="en-US" altLang="en-US" i="1" baseline="-25000" dirty="0" err="1"/>
                <a:t>f</a:t>
              </a:r>
              <a:endParaRPr lang="en-US" alt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966814" y="60586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=</a:t>
            </a:r>
            <a:endParaRPr lang="en-US" sz="2400" b="1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47670" y="6015959"/>
            <a:ext cx="85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solidFill>
                  <a:srgbClr val="0000FF"/>
                </a:solidFill>
              </a:rPr>
              <a:t>K</a:t>
            </a:r>
            <a:r>
              <a:rPr lang="en-US" altLang="en-US" sz="3200" b="1" i="1" baseline="-25000" dirty="0">
                <a:solidFill>
                  <a:srgbClr val="0000FF"/>
                </a:solidFill>
              </a:rPr>
              <a:t>u</a:t>
            </a:r>
            <a:endParaRPr lang="en-US" altLang="en-US" sz="3200" b="1" baseline="-25000" dirty="0">
              <a:solidFill>
                <a:srgbClr val="0000FF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0" y="122428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5990" y="1226185"/>
            <a:ext cx="107569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>
            <a:off x="6522720" y="18389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12560" y="19913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63360" y="145288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obs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695440" y="199136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281680" y="1016000"/>
            <a:ext cx="1168400" cy="206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42560" y="914400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S and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H of the following: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27" grpId="0"/>
      <p:bldP spid="28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Free Energy and Equilibrium</a:t>
            </a:r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" y="1084580"/>
            <a:ext cx="3401060" cy="1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22428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990" y="1226185"/>
            <a:ext cx="107569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522720" y="18389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12560" y="19913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3360" y="145288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obs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695440" y="199136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pic>
        <p:nvPicPr>
          <p:cNvPr id="624645" name="Picture 5" descr="http://www4.ncsu.edu/~franzen/public_html/Poland/Poznan05/Image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691" y="3744611"/>
            <a:ext cx="3868826" cy="2739357"/>
          </a:xfrm>
          <a:prstGeom prst="rect">
            <a:avLst/>
          </a:prstGeom>
          <a:noFill/>
        </p:spPr>
      </p:pic>
      <p:pic>
        <p:nvPicPr>
          <p:cNvPr id="624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4455" y="3896201"/>
            <a:ext cx="2508538" cy="2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410144" y="3945374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Slope = -7261.1 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93584" y="2797294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H° = 60 kJ/mol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34224" y="3132574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S° = 200 J/</a:t>
            </a:r>
            <a:r>
              <a:rPr lang="en-US" dirty="0" err="1"/>
              <a:t>K</a:t>
            </a:r>
            <a:r>
              <a:rPr lang="en-US" dirty="0" err="1">
                <a:sym typeface="Wingdings"/>
              </a:rPr>
              <a:t></a:t>
            </a:r>
            <a:r>
              <a:rPr lang="en-US" dirty="0" err="1"/>
              <a:t>mol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581525" y="3261360"/>
            <a:ext cx="1229360" cy="914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8"/>
          <p:cNvGrpSpPr/>
          <p:nvPr/>
        </p:nvGrpSpPr>
        <p:grpSpPr>
          <a:xfrm>
            <a:off x="4877318" y="2807971"/>
            <a:ext cx="413602" cy="656590"/>
            <a:chOff x="4257558" y="3326130"/>
            <a:chExt cx="517640" cy="821750"/>
          </a:xfrm>
        </p:grpSpPr>
        <p:sp>
          <p:nvSpPr>
            <p:cNvPr id="36" name="Rectangle 35"/>
            <p:cNvSpPr/>
            <p:nvPr/>
          </p:nvSpPr>
          <p:spPr>
            <a:xfrm>
              <a:off x="4378959" y="3747770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R</a:t>
              </a:r>
              <a:endParaRPr lang="en-US" sz="1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4341716" y="378966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257558" y="3326130"/>
              <a:ext cx="5148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000" i="1" dirty="0">
                  <a:solidFill>
                    <a:prstClr val="black"/>
                  </a:solidFill>
                </a:rPr>
                <a:t>S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591685" y="3190240"/>
            <a:ext cx="309880" cy="8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99605" y="4947920"/>
            <a:ext cx="309880" cy="8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6"/>
          <p:cNvGrpSpPr/>
          <p:nvPr/>
        </p:nvGrpSpPr>
        <p:grpSpPr>
          <a:xfrm>
            <a:off x="7306850" y="4582795"/>
            <a:ext cx="546830" cy="636270"/>
            <a:chOff x="2887250" y="5063490"/>
            <a:chExt cx="719550" cy="816035"/>
          </a:xfrm>
        </p:grpSpPr>
        <p:sp>
          <p:nvSpPr>
            <p:cNvPr id="43" name="Rectangle 42"/>
            <p:cNvSpPr/>
            <p:nvPr/>
          </p:nvSpPr>
          <p:spPr>
            <a:xfrm>
              <a:off x="2887250" y="5236527"/>
              <a:ext cx="2632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-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81495" y="5063490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>
                  <a:solidFill>
                    <a:srgbClr val="7030A0"/>
                  </a:solidFill>
                </a:rPr>
                <a:t>H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10560" y="5479415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R 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173318" y="5527029"/>
              <a:ext cx="43348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242560" y="914400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S and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H of the following: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vs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4000" u="sng" dirty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u="sng" dirty="0">
                <a:solidFill>
                  <a:sysClr val="windowText" lastClr="000000"/>
                </a:solidFill>
              </a:rPr>
              <a:t>G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5" name="Picture 1" descr="cha02680_t17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564" y="2153920"/>
            <a:ext cx="2811314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233680" y="939076"/>
            <a:ext cx="869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You have already delta Δ</a:t>
            </a:r>
            <a:r>
              <a:rPr lang="en-US" sz="2400" i="1" dirty="0"/>
              <a:t>G</a:t>
            </a:r>
            <a:r>
              <a:rPr lang="en-US" sz="2400" i="1" dirty="0">
                <a:solidFill>
                  <a:srgbClr val="FF0000"/>
                </a:solidFill>
              </a:rPr>
              <a:t>°</a:t>
            </a:r>
            <a:r>
              <a:rPr lang="en-US" sz="2400" i="1" dirty="0"/>
              <a:t>, </a:t>
            </a:r>
            <a:r>
              <a:rPr lang="en-US" sz="2400" dirty="0"/>
              <a:t> Δ</a:t>
            </a:r>
            <a:r>
              <a:rPr lang="en-US" sz="2400" i="1" dirty="0"/>
              <a:t>S</a:t>
            </a:r>
            <a:r>
              <a:rPr lang="en-US" sz="2400" i="1" dirty="0">
                <a:solidFill>
                  <a:srgbClr val="FF0000"/>
                </a:solidFill>
              </a:rPr>
              <a:t>°</a:t>
            </a:r>
            <a:r>
              <a:rPr lang="en-US" sz="2400" dirty="0"/>
              <a:t> and Δ</a:t>
            </a:r>
            <a:r>
              <a:rPr lang="en-US" sz="2400" i="1" dirty="0"/>
              <a:t>H</a:t>
            </a:r>
            <a:r>
              <a:rPr lang="en-US" sz="2400" i="1" dirty="0">
                <a:solidFill>
                  <a:srgbClr val="FF0000"/>
                </a:solidFill>
              </a:rPr>
              <a:t>°</a:t>
            </a:r>
            <a:r>
              <a:rPr lang="en-US" sz="2400" i="1" dirty="0"/>
              <a:t> </a:t>
            </a:r>
            <a:r>
              <a:rPr lang="en-US" sz="2400" dirty="0"/>
              <a:t>in which the </a:t>
            </a:r>
            <a:r>
              <a:rPr lang="en-US" sz="2400" dirty="0">
                <a:solidFill>
                  <a:srgbClr val="FF0000"/>
                </a:solidFill>
              </a:rPr>
              <a:t>°</a:t>
            </a:r>
            <a:r>
              <a:rPr lang="en-US" sz="2400" dirty="0"/>
              <a:t> indicates that all components are in their </a:t>
            </a:r>
            <a:r>
              <a:rPr lang="en-US" sz="2400" i="1" dirty="0">
                <a:solidFill>
                  <a:srgbClr val="FF0000"/>
                </a:solidFill>
              </a:rPr>
              <a:t>standard states</a:t>
            </a:r>
            <a:r>
              <a:rPr lang="en-US" sz="2400" dirty="0"/>
              <a:t>.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2560" y="1706880"/>
            <a:ext cx="29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Definition of “standard”:</a:t>
            </a:r>
          </a:p>
        </p:txBody>
      </p:sp>
      <p:sp>
        <p:nvSpPr>
          <p:cNvPr id="39" name="Oval 38"/>
          <p:cNvSpPr/>
          <p:nvPr/>
        </p:nvSpPr>
        <p:spPr>
          <a:xfrm>
            <a:off x="3464560" y="5760720"/>
            <a:ext cx="568960" cy="2743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0885" y="6201509"/>
            <a:ext cx="373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*There is no "standard temperature", but we usually use 298.15 K (25° C).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39920" y="2011680"/>
            <a:ext cx="451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000" dirty="0"/>
              <a:t>Even if we start a reaction at standard conditions (1 M) the reaction will quickly deviate from standard. 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/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ysClr val="windowText" lastClr="000000"/>
                </a:solidFill>
              </a:rPr>
              <a:t>G° indicates whether reactants or products are favored at equilibrium.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ysClr val="windowText" lastClr="000000"/>
                </a:solidFill>
              </a:rPr>
              <a:t>G at any give time is used to predict the direction shift to reach equilibrium.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>
              <a:solidFill>
                <a:srgbClr val="222222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If a mixture is not at equilibrium, the liberation of the excess Gibbs free energy (</a:t>
            </a:r>
            <a:r>
              <a:rPr lang="en-US" sz="2000" dirty="0">
                <a:solidFill>
                  <a:srgbClr val="222222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222222"/>
                </a:solidFill>
              </a:rPr>
              <a:t>G) is the “driving force” for the composition of the mixture to change until equilibrium is reached.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Energy and Equilibrium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46677" y="14081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= -R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2147" y="306145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599398" y="2540000"/>
            <a:ext cx="454442" cy="52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15840" y="258064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06937" y="330529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42560" y="2560320"/>
            <a:ext cx="21336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0881" y="297001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24880" y="233680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64" y="2126734"/>
            <a:ext cx="18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reaction quotient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9010" y="14968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At equilibrium:</a:t>
            </a:r>
            <a:endParaRPr lang="en-US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024757" y="210920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+  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Q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52850" y="219785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At any time: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56080" y="2529840"/>
            <a:ext cx="1493520" cy="75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1019" y="3284974"/>
            <a:ext cx="259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non-standard free-energy</a:t>
            </a:r>
          </a:p>
          <a:p>
            <a:pPr algn="ctr"/>
            <a:r>
              <a:rPr lang="en-US" dirty="0">
                <a:latin typeface="Calibri" pitchFamily="34" charset="0"/>
              </a:rPr>
              <a:t>(kJ/mol)</a:t>
            </a:r>
            <a:endParaRPr lang="en-US" dirty="0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568960" y="4316113"/>
            <a:ext cx="801624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sign of 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tells us that the reaction would have to shift to the left to reach equilibrium.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&lt; 0, reaction will shift right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&gt; 0, reaction will shift left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= 0, the reaction is at equilibrium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magnitude of 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tells us how far it has to go to reach equilibrium.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54300" y="1395512"/>
            <a:ext cx="268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sys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surr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67119" y="1857177"/>
            <a:ext cx="393700" cy="438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1118" y="2282423"/>
            <a:ext cx="25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Can calculate from: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73144" y="2695351"/>
            <a:ext cx="5641975" cy="530225"/>
            <a:chOff x="847" y="1612"/>
            <a:chExt cx="3554" cy="334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847" y="1617"/>
              <a:ext cx="574" cy="329"/>
              <a:chOff x="278" y="2086"/>
              <a:chExt cx="574" cy="329"/>
            </a:xfrm>
          </p:grpSpPr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rxn</a:t>
                </a:r>
              </a:p>
            </p:txBody>
          </p:sp>
        </p:grp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</a:rPr>
                <a:t>nS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</a:rPr>
                <a:t>(products)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128" y="1615"/>
              <a:ext cx="1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</a:rPr>
                <a:t>mS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</a:rPr>
                <a:t>(reactants)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2962" y="161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2818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5230761" y="1274776"/>
            <a:ext cx="547830" cy="351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8591" y="920833"/>
            <a:ext cx="256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we know </a:t>
            </a:r>
            <a:r>
              <a:rPr lang="en-US" sz="20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surr</a:t>
            </a:r>
            <a:r>
              <a:rPr lang="en-US" sz="2000" dirty="0">
                <a:solidFill>
                  <a:srgbClr val="FF0000"/>
                </a:solidFill>
              </a:rPr>
              <a:t> we can calculate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univ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04676" y="3102344"/>
            <a:ext cx="2545542" cy="3514725"/>
            <a:chOff x="5504676" y="3102344"/>
            <a:chExt cx="2545542" cy="3514725"/>
          </a:xfrm>
        </p:grpSpPr>
        <p:grpSp>
          <p:nvGrpSpPr>
            <p:cNvPr id="22" name="Group 21"/>
            <p:cNvGrpSpPr/>
            <p:nvPr/>
          </p:nvGrpSpPr>
          <p:grpSpPr>
            <a:xfrm>
              <a:off x="5504676" y="3102344"/>
              <a:ext cx="2545542" cy="3514725"/>
              <a:chOff x="1564762" y="1981200"/>
              <a:chExt cx="2545542" cy="3514725"/>
            </a:xfrm>
          </p:grpSpPr>
          <p:pic>
            <p:nvPicPr>
              <p:cNvPr id="23" name="Picture 2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1154" y="1981200"/>
                <a:ext cx="2089150" cy="351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 rot="18019393">
                <a:off x="3135449" y="4567545"/>
                <a:ext cx="8835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0</a:t>
                </a:r>
                <a:r>
                  <a:rPr lang="en-US" sz="2400" baseline="-25000" dirty="0">
                    <a:solidFill>
                      <a:srgbClr val="7030A0"/>
                    </a:solidFill>
                  </a:rPr>
                  <a:t>rxn</a:t>
                </a:r>
              </a:p>
            </p:txBody>
          </p:sp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 rot="18019393">
                <a:off x="888936" y="3198167"/>
                <a:ext cx="18133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7030A0"/>
                    </a:solidFill>
                    <a:latin typeface="Arial" charset="0"/>
                  </a:rPr>
                  <a:t>surrounding</a:t>
                </a:r>
              </a:p>
            </p:txBody>
          </p:sp>
        </p:grp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 rot="18019393">
              <a:off x="6538956" y="5510341"/>
              <a:ext cx="1159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7030A0"/>
                  </a:solidFill>
                  <a:latin typeface="Arial" charset="0"/>
                </a:rPr>
                <a:t>system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 rot="18019393">
              <a:off x="5661532" y="4504842"/>
              <a:ext cx="8435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7030A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err="1">
                  <a:solidFill>
                    <a:srgbClr val="7030A0"/>
                  </a:solidFill>
                </a:rPr>
                <a:t>S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surr</a:t>
              </a:r>
              <a:endParaRPr lang="en-US" sz="2400" baseline="-25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2798" y="4102841"/>
            <a:ext cx="426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Surrounding = everything in the universe except the system.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2798" y="5258887"/>
            <a:ext cx="430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“Impossible” to measure!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3743960"/>
            <a:ext cx="8216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&lt;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&lt; 0;  the reaction proceeds to the right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&lt; 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4312920"/>
            <a:ext cx="830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&gt;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&gt; 0;  the reaction proceeds to the left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&gt; 0)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" y="4932680"/>
            <a:ext cx="830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=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= 0;  the reaction is at equilibrium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= 0)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Energy and Equilibrium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2147" y="227913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599398" y="1757680"/>
            <a:ext cx="454442" cy="52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15840" y="179832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06937" y="252297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42560" y="1778000"/>
            <a:ext cx="21336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0881" y="218769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24880" y="155448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64" y="1344414"/>
            <a:ext cx="18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reaction quotient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24757" y="132688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+  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Q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56080" y="1747520"/>
            <a:ext cx="1493520" cy="75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1019" y="2502654"/>
            <a:ext cx="259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non-standard free-energy</a:t>
            </a:r>
          </a:p>
          <a:p>
            <a:pPr algn="ctr"/>
            <a:r>
              <a:rPr lang="en-US" dirty="0">
                <a:latin typeface="Calibri" pitchFamily="34" charset="0"/>
              </a:rPr>
              <a:t>(kJ/mol)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31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/>
              <a:t>+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2 </a:t>
            </a:r>
            <a:r>
              <a:rPr lang="en-US" sz="2400" dirty="0" err="1">
                <a:sym typeface="Symbol" pitchFamily="18" charset="2"/>
              </a:rPr>
              <a:t>HCl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baseline="-25000" dirty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following reaction at 298 K: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= 0.25 </a:t>
            </a:r>
            <a:r>
              <a:rPr lang="en-US" sz="2000" dirty="0" err="1"/>
              <a:t>atm</a:t>
            </a:r>
            <a:endParaRPr lang="en-US" sz="2000" dirty="0"/>
          </a:p>
          <a:p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 = 0.45 </a:t>
            </a:r>
            <a:r>
              <a:rPr lang="en-US" sz="2000" dirty="0" err="1"/>
              <a:t>atm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 err="1"/>
              <a:t>HCl</a:t>
            </a:r>
            <a:r>
              <a:rPr lang="en-US" sz="2000" dirty="0"/>
              <a:t> = 0.30 </a:t>
            </a:r>
            <a:r>
              <a:rPr lang="en-US" sz="2000" dirty="0" err="1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9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From appendix 3: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Which way will the reaction shift to reach equilibrium?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+  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54880" y="4246880"/>
            <a:ext cx="172720" cy="32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6400" y="452120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8400" y="4768850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given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5242560" y="4246880"/>
            <a:ext cx="182880" cy="521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994400" y="4246880"/>
            <a:ext cx="101600" cy="294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2320" y="4450318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calculate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78778" y="4267200"/>
            <a:ext cx="266502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91840" y="472821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calculate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4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/>
              <a:t>+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2 </a:t>
            </a:r>
            <a:r>
              <a:rPr lang="en-US" sz="2400" dirty="0" err="1">
                <a:sym typeface="Symbol" pitchFamily="18" charset="2"/>
              </a:rPr>
              <a:t>HCl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baseline="-25000" dirty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following reaction at 298 K: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= 0.25 </a:t>
            </a:r>
            <a:r>
              <a:rPr lang="en-US" sz="2000" dirty="0" err="1"/>
              <a:t>atm</a:t>
            </a:r>
            <a:endParaRPr lang="en-US" sz="2000" dirty="0"/>
          </a:p>
          <a:p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 = 0.45 </a:t>
            </a:r>
            <a:r>
              <a:rPr lang="en-US" sz="2000" dirty="0" err="1"/>
              <a:t>atm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 err="1"/>
              <a:t>HCl</a:t>
            </a:r>
            <a:r>
              <a:rPr lang="en-US" sz="2000" dirty="0"/>
              <a:t> = 0.30 </a:t>
            </a:r>
            <a:r>
              <a:rPr lang="en-US" sz="2000" dirty="0" err="1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9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From appendix 3: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Which way will the reaction shift to reach equilibrium?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+  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Q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94400" y="4246880"/>
            <a:ext cx="101600" cy="294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26080" y="4267200"/>
            <a:ext cx="1219200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6230" y="4745671"/>
            <a:ext cx="3696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en-US" sz="2000" i="1" dirty="0">
                <a:solidFill>
                  <a:srgbClr val="00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°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= [2(95.27 kJ/mol)]  [0 + 0]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	  = 190.54 kJ/mol </a:t>
            </a:r>
          </a:p>
        </p:txBody>
      </p:sp>
      <p:graphicFrame>
        <p:nvGraphicFramePr>
          <p:cNvPr id="627714" name="Object 2"/>
          <p:cNvGraphicFramePr>
            <a:graphicFrameLocks noChangeAspect="1"/>
          </p:cNvGraphicFramePr>
          <p:nvPr/>
        </p:nvGraphicFramePr>
        <p:xfrm>
          <a:off x="4930181" y="4606291"/>
          <a:ext cx="3746459" cy="79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8" name="Equation" r:id="rId3" imgW="4216400" imgH="1028700" progId="">
                  <p:embed/>
                </p:oleObj>
              </mc:Choice>
              <mc:Fallback>
                <p:oleObj name="Equation" r:id="rId3" imgW="4216400" imgH="1028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181" y="4606291"/>
                        <a:ext cx="3746459" cy="795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/>
              <a:t>+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2 </a:t>
            </a:r>
            <a:r>
              <a:rPr lang="en-US" sz="2400" dirty="0" err="1">
                <a:sym typeface="Symbol" pitchFamily="18" charset="2"/>
              </a:rPr>
              <a:t>HCl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baseline="-25000" dirty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following reaction at 298 K: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= 0.25 </a:t>
            </a:r>
            <a:r>
              <a:rPr lang="en-US" sz="2000" dirty="0" err="1"/>
              <a:t>atm</a:t>
            </a:r>
            <a:endParaRPr lang="en-US" sz="2000" dirty="0"/>
          </a:p>
          <a:p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 = 0.45 </a:t>
            </a:r>
            <a:r>
              <a:rPr lang="en-US" sz="2000" dirty="0" err="1"/>
              <a:t>atm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 err="1"/>
              <a:t>HCl</a:t>
            </a:r>
            <a:r>
              <a:rPr lang="en-US" sz="2000" dirty="0"/>
              <a:t> = 0.30 </a:t>
            </a:r>
            <a:r>
              <a:rPr lang="en-US" sz="2000" dirty="0" err="1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9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From appendix 3: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>
                    <a:sym typeface="Symbol" pitchFamily="18" charset="2"/>
                  </a:rPr>
                  <a:t></a:t>
                </a:r>
                <a:r>
                  <a:rPr lang="en-US" b="1" baseline="-25000" dirty="0" err="1">
                    <a:sym typeface="Symbol" pitchFamily="18" charset="2"/>
                  </a:rPr>
                  <a:t>f</a:t>
                </a:r>
                <a:r>
                  <a:rPr lang="en-US" kern="0" dirty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Which way will the reaction shift to reach equilibrium?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</a:rPr>
              <a:t>G°</a:t>
            </a:r>
            <a:r>
              <a:rPr lang="en-US" sz="2800" dirty="0">
                <a:solidFill>
                  <a:prstClr val="black"/>
                </a:solidFill>
              </a:rPr>
              <a:t> +  R T </a:t>
            </a:r>
            <a:r>
              <a:rPr lang="en-US" sz="2800" dirty="0" err="1">
                <a:solidFill>
                  <a:prstClr val="black"/>
                </a:solidFill>
              </a:rPr>
              <a:t>ln</a:t>
            </a:r>
            <a:r>
              <a:rPr lang="en-US" sz="2800" dirty="0">
                <a:solidFill>
                  <a:prstClr val="black"/>
                </a:solidFill>
              </a:rPr>
              <a:t> Q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40" y="5176244"/>
            <a:ext cx="71424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i="1" dirty="0"/>
              <a:t>G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</a:t>
            </a:r>
            <a:r>
              <a:rPr lang="en-US" sz="2400" dirty="0"/>
              <a:t>190,540 J/mol + (8.314J/</a:t>
            </a:r>
            <a:r>
              <a:rPr lang="en-US" sz="2400" dirty="0" err="1"/>
              <a:t>K·mol</a:t>
            </a:r>
            <a:r>
              <a:rPr lang="en-US" sz="2400" dirty="0"/>
              <a:t>)(298 K) </a:t>
            </a:r>
            <a:r>
              <a:rPr lang="en-US" sz="2400" dirty="0" err="1"/>
              <a:t>ln</a:t>
            </a:r>
            <a:r>
              <a:rPr lang="en-US" sz="2400" dirty="0"/>
              <a:t> (0.80)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12950" y="4338260"/>
            <a:ext cx="2467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°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= 190.54 kJ/mol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09388" y="4368145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 = 0.80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54880" y="4246880"/>
            <a:ext cx="172720" cy="32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6400" y="452120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constant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8400" y="4768850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given</a:t>
            </a: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5242560" y="4246880"/>
            <a:ext cx="182880" cy="521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2694" y="5723374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i="1" dirty="0"/>
              <a:t>G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</a:t>
            </a:r>
            <a:r>
              <a:rPr lang="en-US" sz="2400" dirty="0"/>
              <a:t>191.09 kJ/mol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" y="6192480"/>
            <a:ext cx="7853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Because </a:t>
            </a:r>
            <a:r>
              <a:rPr lang="el-GR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G </a:t>
            </a:r>
            <a:r>
              <a:rPr lang="en-US" dirty="0">
                <a:solidFill>
                  <a:srgbClr val="FF0000"/>
                </a:solidFill>
              </a:rPr>
              <a:t>&lt; 0, the net reaction proceeds from left to right to reach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D475-7E66-46CD-8FA4-F260D392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" y="86490"/>
            <a:ext cx="7034634" cy="62255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758709-B9FE-4B17-AFA6-A81999AE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250" y="53796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55A0F4-2479-4DAF-AB6A-C337C6E6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668" y="562633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BF9F18-3C7C-4269-8698-795A961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392" y="584893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D4350-3D54-4B25-AED5-C91AAE1D5C42}"/>
              </a:ext>
            </a:extLst>
          </p:cNvPr>
          <p:cNvSpPr/>
          <p:nvPr/>
        </p:nvSpPr>
        <p:spPr>
          <a:xfrm>
            <a:off x="1274610" y="6076191"/>
            <a:ext cx="1136751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D544F98-E039-4768-8C0E-26ED26684864}"/>
              </a:ext>
            </a:extLst>
          </p:cNvPr>
          <p:cNvSpPr/>
          <p:nvPr/>
        </p:nvSpPr>
        <p:spPr>
          <a:xfrm>
            <a:off x="4571929" y="5594556"/>
            <a:ext cx="414529" cy="1219200"/>
          </a:xfrm>
          <a:prstGeom prst="leftBrace">
            <a:avLst>
              <a:gd name="adj1" fmla="val 8333"/>
              <a:gd name="adj2" fmla="val 482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FB913-5B13-47C9-8269-330FCDA15C47}"/>
              </a:ext>
            </a:extLst>
          </p:cNvPr>
          <p:cNvSpPr txBox="1"/>
          <p:nvPr/>
        </p:nvSpPr>
        <p:spPr>
          <a:xfrm>
            <a:off x="4829112" y="5560762"/>
            <a:ext cx="36530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Gibbs Free Energy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Temperature and Spontaneity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Free Energy and Equilibrium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Thermodynamics of Living Systems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A04E79-35A5-4790-83DF-4B066A3D4BB3}"/>
              </a:ext>
            </a:extLst>
          </p:cNvPr>
          <p:cNvCxnSpPr>
            <a:cxnSpLocks/>
          </p:cNvCxnSpPr>
          <p:nvPr/>
        </p:nvCxnSpPr>
        <p:spPr>
          <a:xfrm flipH="1">
            <a:off x="2411361" y="6190452"/>
            <a:ext cx="21584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27D3658E-AF8B-4170-B755-28F5E958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281" y="564438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6DD6B91-262E-4E64-9180-7A8C887F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021" y="5977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ACB7790-1D41-4391-B794-81D8CF91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105" y="62851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406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40" y="1101636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/>
              <a:t>Synthesis of proteins: (first step)  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alanine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glycine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 </a:t>
            </a:r>
            <a:r>
              <a:rPr lang="en-US" altLang="en-US" sz="2400" dirty="0" err="1">
                <a:sym typeface="Symbol" pitchFamily="18" charset="2"/>
              </a:rPr>
              <a:t>alanylglycine</a:t>
            </a:r>
            <a:r>
              <a:rPr lang="en-US" altLang="en-US" sz="2400" dirty="0">
                <a:sym typeface="Symbol" pitchFamily="18" charset="2"/>
              </a:rPr>
              <a:t> 	 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= 29 kJ/mol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Uphill” Reactions</a:t>
            </a:r>
          </a:p>
        </p:txBody>
      </p:sp>
      <p:pic>
        <p:nvPicPr>
          <p:cNvPr id="760834" name="Picture 2" descr="http://environ.andrew.cmu.edu/m3/s5/graphics/embedded/glycine_alanine_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3" y="2042795"/>
            <a:ext cx="4772025" cy="10096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59280" y="3083520"/>
            <a:ext cx="542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Because </a:t>
            </a:r>
            <a:r>
              <a:rPr lang="el-GR" sz="20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>
                <a:solidFill>
                  <a:srgbClr val="FF0000"/>
                </a:solidFill>
              </a:rPr>
              <a:t>G </a:t>
            </a:r>
            <a:r>
              <a:rPr lang="en-US" sz="2000" dirty="0">
                <a:solidFill>
                  <a:srgbClr val="FF0000"/>
                </a:solidFill>
              </a:rPr>
              <a:t>&gt; 0, the reaction is non-spontaneous.</a:t>
            </a:r>
          </a:p>
        </p:txBody>
      </p:sp>
      <p:graphicFrame>
        <p:nvGraphicFramePr>
          <p:cNvPr id="760835" name="Object 3"/>
          <p:cNvGraphicFramePr>
            <a:graphicFrameLocks noChangeAspect="1"/>
          </p:cNvGraphicFramePr>
          <p:nvPr/>
        </p:nvGraphicFramePr>
        <p:xfrm>
          <a:off x="3006408" y="3810556"/>
          <a:ext cx="113982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2" name="CS ChemDraw Drawing" r:id="rId4" imgW="1139421" imgH="1546560" progId="ChemDraw.Document.6.0">
                  <p:embed/>
                </p:oleObj>
              </mc:Choice>
              <mc:Fallback>
                <p:oleObj name="CS ChemDraw Drawing" r:id="rId4" imgW="1139421" imgH="154656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408" y="3810556"/>
                        <a:ext cx="1139825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9493516">
            <a:off x="3037840" y="4492751"/>
            <a:ext cx="8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alanine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9493516">
            <a:off x="3413760" y="4639418"/>
            <a:ext cx="8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glycine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77360" y="4629388"/>
            <a:ext cx="670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0000" y="4420473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reaction!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9120" y="5623520"/>
            <a:ext cx="542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>
                <a:solidFill>
                  <a:srgbClr val="7030A0"/>
                </a:solidFill>
              </a:rPr>
              <a:t>Need to couple two reactions!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952500"/>
            <a:ext cx="7863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Coupled Reactions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a thermodynamically favorable reaction (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&lt; 0)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to drive an unfavorable one (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&gt; 0)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68002" name="Picture 2" descr="http://textflow.mheducation.com/figures/0077386620/cha02680_ueq1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383156"/>
            <a:ext cx="5628957" cy="35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3040" y="1920240"/>
            <a:ext cx="454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Industrial ore separation-</a:t>
            </a:r>
          </a:p>
        </p:txBody>
      </p:sp>
      <p:pic>
        <p:nvPicPr>
          <p:cNvPr id="768004" name="Picture 4" descr="Sphalerite-Dolomite-Chalcopyrite-165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3" y="3319145"/>
            <a:ext cx="1610422" cy="110045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1828800" y="2722880"/>
            <a:ext cx="254000" cy="8229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40" y="442225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Sphalerite</a:t>
            </a:r>
            <a:r>
              <a:rPr lang="en-US" dirty="0"/>
              <a:t> 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4320" y="3822819"/>
            <a:ext cx="408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Major applications in the US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/>
              <a:t>Galvanizing (55%)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/>
              <a:t>Alloys (21%)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/>
              <a:t>Brass and bronze (16%)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/>
              <a:t>Miscellaneous (8%)</a:t>
            </a:r>
          </a:p>
          <a:p>
            <a:pPr algn="ctr"/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5040" y="2702560"/>
            <a:ext cx="508000" cy="71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5040" y="342657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Zinc Metal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1353" y="6417250"/>
            <a:ext cx="517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need 2000 tones of the zinc metal per year!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6313" y="5327134"/>
            <a:ext cx="2379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White pigment (</a:t>
            </a:r>
            <a:r>
              <a:rPr lang="en-US" sz="1600" dirty="0" err="1"/>
              <a:t>ZnO</a:t>
            </a:r>
            <a:r>
              <a:rPr lang="en-US" sz="1600" dirty="0"/>
              <a:t>)</a:t>
            </a:r>
          </a:p>
          <a:p>
            <a:r>
              <a:rPr lang="en-US" sz="1600" dirty="0"/>
              <a:t>Fire retardant (ZnCl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r>
              <a:rPr lang="en-US" sz="1600" dirty="0"/>
              <a:t>Vitamin supplement (Zn</a:t>
            </a:r>
            <a:r>
              <a:rPr lang="en-US" sz="1600" baseline="30000" dirty="0"/>
              <a:t>2+</a:t>
            </a:r>
            <a:r>
              <a:rPr lang="en-US" sz="1600" dirty="0"/>
              <a:t>)</a:t>
            </a:r>
          </a:p>
          <a:p>
            <a:r>
              <a:rPr lang="en-US" sz="1600" dirty="0"/>
              <a:t>Reducing agent (Zn(s))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9525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Coupled Reactions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a thermodynamically favorable (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&lt; 0)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reaction (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&lt; 0)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to drive an unfavorable one (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/>
              <a:t>G</a:t>
            </a:r>
            <a:r>
              <a:rPr lang="en-US" altLang="en-US" sz="2400" dirty="0"/>
              <a:t>° &gt; 0)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68002" name="Picture 2" descr="http://textflow.mheducation.com/figures/0077386620/cha02680_ueq1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383156"/>
            <a:ext cx="5628957" cy="35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3040" y="1920240"/>
            <a:ext cx="454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Industrial ore separation-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2720" y="4884390"/>
            <a:ext cx="62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95 % of Zinc is produced by this method</a:t>
            </a:r>
          </a:p>
        </p:txBody>
      </p:sp>
      <p:pic>
        <p:nvPicPr>
          <p:cNvPr id="768008" name="Picture 8" descr="http://textflow.mheducation.com/figures/0077386620/cha02680_ueq17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883" y="3673322"/>
            <a:ext cx="6701722" cy="10555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97760" y="2905760"/>
            <a:ext cx="424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Unfavorable reaction (</a:t>
            </a:r>
            <a:r>
              <a:rPr lang="en-US" altLang="en-US" sz="24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400" i="1" dirty="0">
                <a:solidFill>
                  <a:srgbClr val="0000FF"/>
                </a:solidFill>
              </a:rPr>
              <a:t>G</a:t>
            </a:r>
            <a:r>
              <a:rPr lang="en-US" altLang="en-US" sz="2400" dirty="0">
                <a:solidFill>
                  <a:srgbClr val="0000FF"/>
                </a:solidFill>
              </a:rPr>
              <a:t>° &gt; 0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585913"/>
            <a:ext cx="8782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983" y="5395529"/>
            <a:ext cx="601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glucose + Pi → glucose-6-phosphate</a:t>
            </a:r>
          </a:p>
          <a:p>
            <a:r>
              <a:rPr lang="en-US" sz="2400" dirty="0"/>
              <a:t>      ATP + H</a:t>
            </a:r>
            <a:r>
              <a:rPr lang="en-US" sz="2400" baseline="-25000" dirty="0"/>
              <a:t>2</a:t>
            </a:r>
            <a:r>
              <a:rPr lang="en-US" sz="2400" dirty="0"/>
              <a:t>O → ADP + Pi</a:t>
            </a:r>
          </a:p>
          <a:p>
            <a:r>
              <a:rPr lang="en-US" sz="2400" dirty="0"/>
              <a:t>glucose + ATP → glucose-6-phosphate + ADP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2936" y="6203373"/>
            <a:ext cx="55487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86100" y="5486400"/>
            <a:ext cx="301336" cy="2493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26972" y="5877791"/>
            <a:ext cx="301336" cy="2493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6287" y="24823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i="1" dirty="0">
                <a:solidFill>
                  <a:srgbClr val="0000FF"/>
                </a:solidFill>
              </a:rPr>
              <a:t>G</a:t>
            </a:r>
            <a:r>
              <a:rPr lang="en-US" altLang="en-US" dirty="0">
                <a:solidFill>
                  <a:srgbClr val="0000FF"/>
                </a:solidFill>
              </a:rPr>
              <a:t>° &lt; 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41647" y="34983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i="1" dirty="0">
                <a:solidFill>
                  <a:srgbClr val="0000FF"/>
                </a:solidFill>
              </a:rPr>
              <a:t>G</a:t>
            </a:r>
            <a:r>
              <a:rPr lang="en-US" altLang="en-US" dirty="0">
                <a:solidFill>
                  <a:srgbClr val="0000FF"/>
                </a:solidFill>
              </a:rPr>
              <a:t>° &gt;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</a:p>
        </p:txBody>
      </p:sp>
      <p:pic>
        <p:nvPicPr>
          <p:cNvPr id="771074" name="Picture 2" descr="http://www.eyetotheuniverse.com/wp-content/uploads/2014/12/best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75" y="1412557"/>
            <a:ext cx="2394585" cy="136389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124960" y="2072640"/>
            <a:ext cx="955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1076" name="Picture 4" descr="http://new.homeschoolmarketplace.com/wp-content/uploads/human_body_3677x2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735" y="1141095"/>
            <a:ext cx="2922905" cy="18158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12240" y="282448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7600" y="301752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Structural motion and maintenance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22880" y="3169920"/>
            <a:ext cx="0" cy="772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91920" y="407416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Fats and Carbohydrates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69760" y="3362960"/>
            <a:ext cx="0" cy="65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4720" y="4727059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ATP and NADPH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53360" y="4429760"/>
            <a:ext cx="1117600" cy="481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08320" y="4399280"/>
            <a:ext cx="792480" cy="492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50560" y="4046339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Coupled reactions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43760" y="170001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3962400" y="4673600"/>
            <a:ext cx="1656080" cy="467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65120" y="5212080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Chemical Batteries for the Body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Stored bond energy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4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2757" y="4145675"/>
            <a:ext cx="3026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Exothermic Reaction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19952" y="4144317"/>
            <a:ext cx="311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Endothermic Process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500"/>
            <a:ext cx="44291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409740"/>
            <a:ext cx="46624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Heat and Entropy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8945" y="5831507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surr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829" y="4721609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2303" y="5269252"/>
            <a:ext cx="3845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Surroundings + heat = ↑ 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4215" y="4721609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0 &gt;</a:t>
            </a: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9485" y="5831506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surr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5369" y="4721608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82843" y="5269251"/>
            <a:ext cx="3845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Surroundings - heat = ↓ 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4755" y="4721608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0 &lt;</a:t>
            </a: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4753" y="5968715"/>
            <a:ext cx="2497800" cy="70788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S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surr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-</a:t>
            </a: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H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sys</a:t>
            </a:r>
            <a:endParaRPr lang="en-US" sz="2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</a:p>
        </p:txBody>
      </p:sp>
      <p:pic>
        <p:nvPicPr>
          <p:cNvPr id="772098" name="Picture 2" descr="http://textflow.mheducation.com/figures/0077386620/cha02680_ueq17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123" y="1438274"/>
            <a:ext cx="6420556" cy="288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005840"/>
            <a:ext cx="305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Digestion/respiration: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879600"/>
            <a:ext cx="305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Generation of ATP:</a:t>
            </a:r>
          </a:p>
        </p:txBody>
      </p:sp>
      <p:pic>
        <p:nvPicPr>
          <p:cNvPr id="772100" name="Picture 4" descr="http://textflow.mheducation.com/figures/0077386620/cha02680_ueq17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3" y="2332355"/>
            <a:ext cx="5882957" cy="294148"/>
          </a:xfrm>
          <a:prstGeom prst="rect">
            <a:avLst/>
          </a:prstGeom>
          <a:noFill/>
        </p:spPr>
      </p:pic>
      <p:pic>
        <p:nvPicPr>
          <p:cNvPr id="772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140" y="3089274"/>
            <a:ext cx="3394905" cy="29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743" y="3103013"/>
            <a:ext cx="2807017" cy="28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952240" y="4389120"/>
            <a:ext cx="9855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379984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Burning Glucose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4160" y="6096000"/>
            <a:ext cx="150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Low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2800" y="609600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Higher Energy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40" y="1101636"/>
            <a:ext cx="782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/>
              <a:t>Synthesis of proteins: (first step)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Uphill” Reactions</a:t>
            </a:r>
          </a:p>
        </p:txBody>
      </p:sp>
      <p:pic>
        <p:nvPicPr>
          <p:cNvPr id="760834" name="Picture 2" descr="http://environ.andrew.cmu.edu/m3/s5/graphics/embedded/glycine_alanine_rx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843" y="1778635"/>
            <a:ext cx="4772025" cy="10096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0240" y="3126155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000" dirty="0"/>
              <a:t>ATP +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</a:t>
            </a:r>
            <a:r>
              <a:rPr lang="en-US" altLang="en-US" sz="2000" dirty="0">
                <a:sym typeface="Symbol" pitchFamily="18" charset="2"/>
              </a:rPr>
              <a:t> </a:t>
            </a:r>
            <a:r>
              <a:rPr lang="en-US" altLang="en-US" sz="2000" dirty="0"/>
              <a:t>ADP + 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PO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	                    </a:t>
            </a:r>
            <a:r>
              <a:rPr lang="en-US" altLang="en-US" sz="2000" i="1" dirty="0"/>
              <a:t>G</a:t>
            </a:r>
            <a:r>
              <a:rPr lang="en-US" altLang="en-US" sz="2000" dirty="0"/>
              <a:t>° = -31 kJ/mol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9680" y="2721641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 err="1">
                <a:solidFill>
                  <a:prstClr val="black"/>
                </a:solidFill>
              </a:rPr>
              <a:t>alanine</a:t>
            </a:r>
            <a:r>
              <a:rPr lang="en-US" altLang="en-US" sz="2000" dirty="0">
                <a:solidFill>
                  <a:prstClr val="black"/>
                </a:solidFill>
              </a:rPr>
              <a:t> + </a:t>
            </a:r>
            <a:r>
              <a:rPr lang="en-US" altLang="en-US" sz="2000" dirty="0" err="1">
                <a:solidFill>
                  <a:prstClr val="black"/>
                </a:solidFill>
              </a:rPr>
              <a:t>glycine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n-US" altLang="en-US" sz="2000" dirty="0" err="1">
                <a:solidFill>
                  <a:prstClr val="black"/>
                </a:solidFill>
                <a:sym typeface="Symbol" pitchFamily="18" charset="2"/>
              </a:rPr>
              <a:t>alanylglycine</a:t>
            </a:r>
            <a:r>
              <a:rPr lang="en-US" altLang="en-US" sz="2000" dirty="0">
                <a:solidFill>
                  <a:prstClr val="black"/>
                </a:solidFill>
                <a:sym typeface="Symbol" pitchFamily="18" charset="2"/>
              </a:rPr>
              <a:t> 	                                </a:t>
            </a:r>
            <a:r>
              <a:rPr lang="en-US" altLang="en-US" sz="2000" i="1" dirty="0">
                <a:solidFill>
                  <a:prstClr val="black"/>
                </a:solidFill>
              </a:rPr>
              <a:t>G</a:t>
            </a:r>
            <a:r>
              <a:rPr lang="en-US" altLang="en-US" sz="2000" dirty="0">
                <a:solidFill>
                  <a:prstClr val="black"/>
                </a:solidFill>
              </a:rPr>
              <a:t>° =  29 kJ/mol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93816" y="3582093"/>
            <a:ext cx="7562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20320" y="36157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 err="1">
                <a:solidFill>
                  <a:prstClr val="black"/>
                </a:solidFill>
              </a:rPr>
              <a:t>alanine</a:t>
            </a:r>
            <a:r>
              <a:rPr lang="en-US" altLang="en-US" sz="2000" dirty="0">
                <a:solidFill>
                  <a:prstClr val="black"/>
                </a:solidFill>
              </a:rPr>
              <a:t> + </a:t>
            </a:r>
            <a:r>
              <a:rPr lang="en-US" altLang="en-US" sz="2000" dirty="0" err="1">
                <a:solidFill>
                  <a:prstClr val="black"/>
                </a:solidFill>
              </a:rPr>
              <a:t>glycine</a:t>
            </a:r>
            <a:r>
              <a:rPr lang="en-US" altLang="en-US" sz="2000" dirty="0">
                <a:solidFill>
                  <a:prstClr val="black"/>
                </a:solidFill>
              </a:rPr>
              <a:t> + </a:t>
            </a:r>
            <a:r>
              <a:rPr lang="en-US" altLang="en-US" sz="2000" dirty="0"/>
              <a:t>ATP +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</a:t>
            </a:r>
            <a:r>
              <a:rPr lang="en-US" altLang="en-US" sz="2000" dirty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n-US" altLang="en-US" sz="2000" dirty="0" err="1">
                <a:solidFill>
                  <a:prstClr val="black"/>
                </a:solidFill>
                <a:sym typeface="Symbol" pitchFamily="18" charset="2"/>
              </a:rPr>
              <a:t>alanylglycine</a:t>
            </a:r>
            <a:r>
              <a:rPr lang="en-US" altLang="en-US" sz="2000" dirty="0">
                <a:solidFill>
                  <a:prstClr val="black"/>
                </a:solidFill>
                <a:sym typeface="Symbol" pitchFamily="18" charset="2"/>
              </a:rPr>
              <a:t> + </a:t>
            </a:r>
            <a:r>
              <a:rPr lang="en-US" altLang="en-US" sz="2000" dirty="0"/>
              <a:t>ADP + H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PO</a:t>
            </a:r>
            <a:r>
              <a:rPr lang="en-US" altLang="en-US" sz="2000" baseline="-25000" dirty="0"/>
              <a:t>4</a:t>
            </a:r>
            <a:r>
              <a:rPr lang="en-US" altLang="en-US" sz="2000" dirty="0">
                <a:solidFill>
                  <a:prstClr val="black"/>
                </a:solidFill>
                <a:sym typeface="Symbol" pitchFamily="18" charset="2"/>
              </a:rPr>
              <a:t>         </a:t>
            </a:r>
            <a:r>
              <a:rPr lang="en-US" altLang="en-US" sz="2000" i="1" dirty="0">
                <a:solidFill>
                  <a:prstClr val="black"/>
                </a:solidFill>
              </a:rPr>
              <a:t>G</a:t>
            </a:r>
            <a:r>
              <a:rPr lang="en-US" altLang="en-US" sz="2000" dirty="0">
                <a:solidFill>
                  <a:prstClr val="black"/>
                </a:solidFill>
              </a:rPr>
              <a:t>° =   -2 kJ/mol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0265" y="4036814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Spontaneous!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4" descr="http://textflow.mheducation.com/figures/0077386620/cha02680_17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4" y="4175760"/>
            <a:ext cx="5122109" cy="2433003"/>
          </a:xfrm>
          <a:prstGeom prst="rect">
            <a:avLst/>
          </a:prstGeom>
          <a:noFill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http://3.bp.blogspot.com/-Taeb9muq4Gc/TterUkgkXdI/AAAAAAAAGc0/KMmpLZASQAI/s1600/131371734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386080"/>
            <a:ext cx="4805510" cy="6200659"/>
          </a:xfrm>
          <a:prstGeom prst="rect">
            <a:avLst/>
          </a:prstGeom>
          <a:noFill/>
        </p:spPr>
      </p:pic>
      <p:grpSp>
        <p:nvGrpSpPr>
          <p:cNvPr id="2" name="Group 12"/>
          <p:cNvGrpSpPr/>
          <p:nvPr/>
        </p:nvGrpSpPr>
        <p:grpSpPr>
          <a:xfrm>
            <a:off x="142240" y="2174240"/>
            <a:ext cx="8676640" cy="3830320"/>
            <a:chOff x="142240" y="2174240"/>
            <a:chExt cx="8676640" cy="3830320"/>
          </a:xfrm>
        </p:grpSpPr>
        <p:pic>
          <p:nvPicPr>
            <p:cNvPr id="7649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5305" y="3609340"/>
              <a:ext cx="5743575" cy="2381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42240" y="2174240"/>
              <a:ext cx="2336800" cy="9753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68880" y="2184400"/>
              <a:ext cx="6339840" cy="142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2560" y="3184525"/>
              <a:ext cx="2915920" cy="28200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07280" y="660400"/>
            <a:ext cx="4399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Coupled reactions to drive the synthesis of</a:t>
            </a:r>
            <a:r>
              <a:rPr lang="en-US" dirty="0"/>
              <a:t>:</a:t>
            </a:r>
          </a:p>
          <a:p>
            <a:pPr marL="233363"/>
            <a:r>
              <a:rPr lang="en-US" dirty="0" err="1"/>
              <a:t>Aminoacids</a:t>
            </a:r>
            <a:endParaRPr lang="en-US" dirty="0"/>
          </a:p>
          <a:p>
            <a:pPr marL="233363"/>
            <a:r>
              <a:rPr lang="en-US" dirty="0"/>
              <a:t>Ribose</a:t>
            </a:r>
          </a:p>
          <a:p>
            <a:pPr marL="233363"/>
            <a:r>
              <a:rPr lang="en-US" dirty="0"/>
              <a:t>Nucleic acids</a:t>
            </a:r>
          </a:p>
          <a:p>
            <a:pPr marL="233363"/>
            <a:r>
              <a:rPr lang="en-US" dirty="0"/>
              <a:t>Polypeptides</a:t>
            </a:r>
          </a:p>
          <a:p>
            <a:pPr marL="233363"/>
            <a:r>
              <a:rPr lang="en-US" dirty="0"/>
              <a:t>DNA</a:t>
            </a:r>
          </a:p>
          <a:p>
            <a:pPr marL="233363"/>
            <a:r>
              <a:rPr lang="en-US" dirty="0"/>
              <a:t>Phospholipids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8480" y="2042160"/>
            <a:ext cx="220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This is why we eat!</a:t>
            </a:r>
          </a:p>
          <a:p>
            <a:r>
              <a:rPr lang="en-US" sz="2000" dirty="0">
                <a:solidFill>
                  <a:srgbClr val="7030A0"/>
                </a:solidFill>
              </a:rPr>
              <a:t>…and why plants absorb light.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D475-7E66-46CD-8FA4-F260D392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" y="86490"/>
            <a:ext cx="7034634" cy="62255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758709-B9FE-4B17-AFA6-A81999AE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250" y="53796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55A0F4-2479-4DAF-AB6A-C337C6E6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668" y="562633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BF9F18-3C7C-4269-8698-795A961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392" y="584893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7D3658E-AF8B-4170-B755-28F5E958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8195" y="6091719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09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Heat and Entropy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7" y="1038393"/>
            <a:ext cx="90967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/>
              <a:t>Heat released by the </a:t>
            </a:r>
            <a:r>
              <a:rPr lang="en-US" altLang="en-US" sz="2400" i="1" dirty="0">
                <a:solidFill>
                  <a:srgbClr val="FF0000"/>
                </a:solidFill>
              </a:rPr>
              <a:t>system</a:t>
            </a:r>
            <a:r>
              <a:rPr lang="en-US" altLang="en-US" sz="2400" dirty="0"/>
              <a:t> increases the disorder of the </a:t>
            </a:r>
            <a:r>
              <a:rPr lang="en-US" altLang="en-US" sz="2400" i="1" dirty="0">
                <a:solidFill>
                  <a:srgbClr val="FF0000"/>
                </a:solidFill>
              </a:rPr>
              <a:t>surroundings</a:t>
            </a:r>
            <a:r>
              <a:rPr lang="en-US" altLang="en-US" sz="2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80" y="1630645"/>
            <a:ext cx="2412840" cy="52322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S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surr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-</a:t>
            </a: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H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sys</a:t>
            </a:r>
            <a:endParaRPr lang="en-US" sz="2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32343" y="2338775"/>
            <a:ext cx="8671812" cy="2802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The effect of -</a:t>
            </a: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dirty="0" err="1"/>
              <a:t>H</a:t>
            </a:r>
            <a:r>
              <a:rPr lang="en-US" altLang="en-US" sz="2400" baseline="-25000" dirty="0" err="1"/>
              <a:t>sys</a:t>
            </a:r>
            <a:r>
              <a:rPr lang="en-US" altLang="en-US" sz="2400" dirty="0"/>
              <a:t> on the surroundings depends on temperature: </a:t>
            </a:r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/>
              <a:t>At high temperature, where there is already considerable disorder, the effect is muted  </a:t>
            </a:r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/>
              <a:t>At low temperature the effect is much more significant</a:t>
            </a:r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/>
              <a:t>The difference between tossing a rock into a calm pool (low T) and a storm-tossed ocean (high T)</a:t>
            </a:r>
          </a:p>
          <a:p>
            <a:pPr marL="688975" lvl="1" indent="-231775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59636" y="5172258"/>
            <a:ext cx="2460431" cy="1140846"/>
            <a:chOff x="2959636" y="5172258"/>
            <a:chExt cx="2460431" cy="1140846"/>
          </a:xfrm>
        </p:grpSpPr>
        <p:sp>
          <p:nvSpPr>
            <p:cNvPr id="10" name="Rectangle 9"/>
            <p:cNvSpPr/>
            <p:nvPr/>
          </p:nvSpPr>
          <p:spPr>
            <a:xfrm>
              <a:off x="2959636" y="5448858"/>
              <a:ext cx="1465466" cy="52322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800" i="1" dirty="0" err="1">
                  <a:solidFill>
                    <a:srgbClr val="7030A0"/>
                  </a:solidFill>
                  <a:latin typeface="Arial" charset="0"/>
                </a:rPr>
                <a:t>S</a:t>
              </a:r>
              <a:r>
                <a:rPr lang="en-US" sz="2800" baseline="-25000" dirty="0" err="1">
                  <a:solidFill>
                    <a:srgbClr val="7030A0"/>
                  </a:solidFill>
                  <a:latin typeface="Arial" charset="0"/>
                </a:rPr>
                <a:t>surr</a:t>
              </a:r>
              <a:r>
                <a:rPr lang="en-US" sz="2800" dirty="0">
                  <a:solidFill>
                    <a:srgbClr val="7030A0"/>
                  </a:solidFill>
                  <a:latin typeface="Arial" charset="0"/>
                </a:rPr>
                <a:t> =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75202" y="5172258"/>
              <a:ext cx="1144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7030A0"/>
                  </a:solidFill>
                  <a:latin typeface="Arial" charset="0"/>
                </a:rPr>
                <a:t>-</a:t>
              </a:r>
              <a:r>
                <a:rPr lang="en-US" sz="28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800" i="1" dirty="0" err="1">
                  <a:solidFill>
                    <a:srgbClr val="7030A0"/>
                  </a:solidFill>
                  <a:latin typeface="Arial" charset="0"/>
                </a:rPr>
                <a:t>H</a:t>
              </a:r>
              <a:r>
                <a:rPr lang="en-US" sz="2800" baseline="-25000" dirty="0" err="1">
                  <a:solidFill>
                    <a:srgbClr val="7030A0"/>
                  </a:solidFill>
                  <a:latin typeface="Arial" charset="0"/>
                </a:rPr>
                <a:t>sys</a:t>
              </a:r>
              <a:endParaRPr lang="en-US" sz="28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5877" y="5789884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Arial" charset="0"/>
                </a:rPr>
                <a:t>T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4350152" y="5729924"/>
              <a:ext cx="106991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79319" y="1143314"/>
            <a:ext cx="310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surr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45749" y="1660406"/>
            <a:ext cx="1968466" cy="957776"/>
            <a:chOff x="6845749" y="1660406"/>
            <a:chExt cx="1968466" cy="957776"/>
          </a:xfrm>
        </p:grpSpPr>
        <p:sp>
          <p:nvSpPr>
            <p:cNvPr id="6" name="Rectangle 5"/>
            <p:cNvSpPr/>
            <p:nvPr/>
          </p:nvSpPr>
          <p:spPr>
            <a:xfrm>
              <a:off x="6845749" y="1922016"/>
              <a:ext cx="1098378" cy="4001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rgbClr val="7030A0"/>
                  </a:solidFill>
                  <a:latin typeface="Arial" charset="0"/>
                </a:rPr>
                <a:t>S</a:t>
              </a:r>
              <a:r>
                <a:rPr lang="en-US" sz="2000" baseline="-25000" dirty="0" err="1">
                  <a:solidFill>
                    <a:srgbClr val="7030A0"/>
                  </a:solidFill>
                  <a:latin typeface="Arial" charset="0"/>
                </a:rPr>
                <a:t>surr</a:t>
              </a:r>
              <a:r>
                <a:rPr lang="en-US" sz="2000" dirty="0">
                  <a:solidFill>
                    <a:srgbClr val="7030A0"/>
                  </a:solidFill>
                  <a:latin typeface="Arial" charset="0"/>
                </a:rPr>
                <a:t> =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31621" y="1660406"/>
              <a:ext cx="8675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7030A0"/>
                  </a:solidFill>
                  <a:latin typeface="Arial" charset="0"/>
                </a:rPr>
                <a:t>-</a:t>
              </a:r>
              <a:r>
                <a:rPr lang="en-US" sz="20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rgbClr val="7030A0"/>
                  </a:solidFill>
                  <a:latin typeface="Arial" charset="0"/>
                </a:rPr>
                <a:t>H</a:t>
              </a:r>
              <a:r>
                <a:rPr lang="en-US" sz="2000" baseline="-25000" dirty="0" err="1">
                  <a:solidFill>
                    <a:srgbClr val="7030A0"/>
                  </a:solidFill>
                  <a:latin typeface="Arial" charset="0"/>
                </a:rPr>
                <a:t>sys</a:t>
              </a:r>
              <a:endParaRPr lang="en-US" sz="20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83616" y="2218072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Arial" charset="0"/>
                </a:rPr>
                <a:t>T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7872842" y="2127663"/>
              <a:ext cx="82632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45749" y="1660406"/>
              <a:ext cx="1968466" cy="957776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81811" y="1956462"/>
            <a:ext cx="3346892" cy="1081568"/>
            <a:chOff x="2486941" y="1956462"/>
            <a:chExt cx="3346892" cy="1081568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486941" y="2155580"/>
              <a:ext cx="23341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i="1" dirty="0" err="1">
                  <a:solidFill>
                    <a:srgbClr val="000000"/>
                  </a:solidFill>
                </a:rPr>
                <a:t>S</a:t>
              </a:r>
              <a:r>
                <a:rPr lang="en-US" sz="2800" baseline="-25000" dirty="0" err="1">
                  <a:solidFill>
                    <a:srgbClr val="000000"/>
                  </a:solidFill>
                </a:rPr>
                <a:t>univ</a:t>
              </a:r>
              <a:r>
                <a:rPr lang="en-US" sz="2800" dirty="0">
                  <a:solidFill>
                    <a:srgbClr val="000000"/>
                  </a:solidFill>
                </a:rPr>
                <a:t> = </a:t>
              </a:r>
              <a:r>
                <a:rPr lang="en-US" sz="28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i="1" dirty="0" err="1">
                  <a:solidFill>
                    <a:srgbClr val="000000"/>
                  </a:solidFill>
                </a:rPr>
                <a:t>S</a:t>
              </a:r>
              <a:r>
                <a:rPr lang="en-US" sz="2800" baseline="-25000" dirty="0" err="1">
                  <a:solidFill>
                    <a:srgbClr val="000000"/>
                  </a:solidFill>
                </a:rPr>
                <a:t>sys</a:t>
              </a:r>
              <a:r>
                <a:rPr lang="en-US" sz="2800" dirty="0">
                  <a:solidFill>
                    <a:srgbClr val="000000"/>
                  </a:solidFill>
                </a:rPr>
                <a:t> +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6116" y="1956462"/>
              <a:ext cx="10277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</a:rPr>
                <a:t>-</a:t>
              </a:r>
              <a:r>
                <a:rPr lang="en-US" sz="28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</a:rPr>
                <a:t>H</a:t>
              </a:r>
              <a:r>
                <a:rPr lang="en-US" sz="2800" baseline="-25000" dirty="0" err="1">
                  <a:solidFill>
                    <a:srgbClr val="000000"/>
                  </a:solidFill>
                </a:rPr>
                <a:t>sys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861842" y="2514810"/>
              <a:ext cx="9719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140277" y="2514810"/>
              <a:ext cx="359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T</a:t>
              </a:r>
              <a:endParaRPr lang="en-US" dirty="0"/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82019" y="3184475"/>
            <a:ext cx="382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dirty="0">
                <a:solidFill>
                  <a:srgbClr val="000000"/>
                </a:solidFill>
              </a:rPr>
              <a:t> + 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903" y="2202206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Substitution: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" y="321605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Multiply by -T: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9429" y="41913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baseline="-25000" dirty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-  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233" y="42228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Rearrange: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62334" y="4714525"/>
            <a:ext cx="764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9254" y="4714525"/>
            <a:ext cx="764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9957" y="581167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Both in terms of the system.</a:t>
            </a:r>
          </a:p>
        </p:txBody>
      </p:sp>
      <p:sp>
        <p:nvSpPr>
          <p:cNvPr id="30" name="Oval 29"/>
          <p:cNvSpPr/>
          <p:nvPr/>
        </p:nvSpPr>
        <p:spPr>
          <a:xfrm>
            <a:off x="2413421" y="4206295"/>
            <a:ext cx="1420482" cy="55459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7233" y="5219700"/>
            <a:ext cx="829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equation relates </a:t>
            </a:r>
            <a:r>
              <a:rPr lang="en-US" sz="2800" dirty="0" err="1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</a:rPr>
              <a:t>univ</a:t>
            </a:r>
            <a:r>
              <a:rPr lang="en-US" sz="2800" dirty="0"/>
              <a:t> to 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</a:rPr>
              <a:t>sys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FF0000"/>
                </a:solidFill>
              </a:rPr>
              <a:t>S</a:t>
            </a:r>
            <a:r>
              <a:rPr lang="en-US" sz="2800" baseline="-25000" dirty="0" err="1">
                <a:solidFill>
                  <a:srgbClr val="FF0000"/>
                </a:solidFill>
              </a:rPr>
              <a:t>sys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1"/>
      <p:bldP spid="23" grpId="1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Gibbs Free Energy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17629" y="12068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baseline="-25000" dirty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-  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7586" name="Picture 2" descr="Portrait of Josiah Willard Gib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6" y="1943100"/>
            <a:ext cx="2036056" cy="27638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62956" y="4758035"/>
            <a:ext cx="428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Josiah Willard Gibbs (1839-1903)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52629" y="2045005"/>
            <a:ext cx="2933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baseline="-25000" dirty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-  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6256" y="5278735"/>
            <a:ext cx="461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 American Ph.D. in Engineering (Yale, 1863)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2700" y="5734735"/>
            <a:ext cx="353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Praised by Albert Einstein as "the greatest mind in American history"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596" y="3057079"/>
            <a:ext cx="44728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</a:rPr>
              <a:t>Gibbs free energy (</a:t>
            </a:r>
            <a:r>
              <a:rPr lang="en-US" sz="24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FF"/>
                </a:solidFill>
              </a:rPr>
              <a:t>)-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AKA Free energy.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Relates S, H and T of a system.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Can be used to predict spontaneity.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 is a state function.</a:t>
            </a:r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Gibbs Free Energy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98800" y="2095805"/>
            <a:ext cx="293356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baseline="-25000" dirty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-  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540" y="2689464"/>
            <a:ext cx="837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</a:rPr>
              <a:t>Gibbs free energy (</a:t>
            </a:r>
            <a:r>
              <a:rPr lang="en-US" sz="24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FF"/>
                </a:solidFill>
              </a:rPr>
              <a:t>)- </a:t>
            </a:r>
            <a:r>
              <a:rPr lang="en-US" sz="2400" dirty="0">
                <a:solidFill>
                  <a:srgbClr val="000000"/>
                </a:solidFill>
              </a:rPr>
              <a:t>Can be used to predict spontaneity.</a:t>
            </a:r>
            <a:endParaRPr lang="en-US" sz="16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7800" y="889000"/>
            <a:ext cx="878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a constant temperature and constant pressure process: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80988" y="3424238"/>
            <a:ext cx="862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&lt; 0     The reaction is spontaneous in the forward direction.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9400" y="4589463"/>
            <a:ext cx="855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&gt; 0     The reaction is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nonspontaneous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as written. 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reaction is spontaneous in the reverse direction.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9400" y="5905500"/>
            <a:ext cx="552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= 0     The reaction is at equilibrium.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24168" y="3942834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Symbol" pitchFamily="18" charset="2"/>
              </a:rPr>
              <a:t>-D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= -T(+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36868" y="5352534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Symbol" pitchFamily="18" charset="2"/>
              </a:rPr>
              <a:t>+D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= -T(-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68" y="39555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&gt; 0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81300" y="13719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H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r>
              <a:rPr lang="en-US" sz="2800" baseline="-25000" dirty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-  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8768" y="54414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&lt; 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68" y="6345535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= -T(-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) =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8768" y="63812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</a:rPr>
              <a:t>univ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4021</Words>
  <Application>Microsoft Office PowerPoint</Application>
  <PresentationFormat>On-screen Show (4:3)</PresentationFormat>
  <Paragraphs>801</Paragraphs>
  <Slides>53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Arial</vt:lpstr>
      <vt:lpstr>Arial Unicode MS</vt:lpstr>
      <vt:lpstr>Calibri</vt:lpstr>
      <vt:lpstr>Symbol</vt:lpstr>
      <vt:lpstr>Times New Roman</vt:lpstr>
      <vt:lpstr>Office Theme</vt:lpstr>
      <vt:lpstr>Example</vt:lpstr>
      <vt:lpstr>1_Example</vt:lpstr>
      <vt:lpstr>10_Default Design</vt:lpstr>
      <vt:lpstr>2_Example</vt:lpstr>
      <vt:lpstr>3_Example</vt:lpstr>
      <vt:lpstr>Equation</vt:lpstr>
      <vt:lpstr>CS ChemDraw Drawing</vt:lpstr>
      <vt:lpstr>PowerPoint Presentation</vt:lpstr>
      <vt:lpstr>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Energy and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126</cp:revision>
  <dcterms:created xsi:type="dcterms:W3CDTF">2006-08-16T00:00:00Z</dcterms:created>
  <dcterms:modified xsi:type="dcterms:W3CDTF">2019-04-23T18:23:46Z</dcterms:modified>
</cp:coreProperties>
</file>